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mp4" ContentType="video/mp4"/>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4"/>
  </p:sldMasterIdLst>
  <p:notesMasterIdLst>
    <p:notesMasterId r:id="rId24"/>
  </p:notesMasterIdLst>
  <p:sldIdLst>
    <p:sldId id="619" r:id="rId5"/>
    <p:sldId id="624" r:id="rId6"/>
    <p:sldId id="608" r:id="rId7"/>
    <p:sldId id="609" r:id="rId8"/>
    <p:sldId id="599" r:id="rId9"/>
    <p:sldId id="600" r:id="rId10"/>
    <p:sldId id="617" r:id="rId11"/>
    <p:sldId id="618" r:id="rId12"/>
    <p:sldId id="613" r:id="rId13"/>
    <p:sldId id="626" r:id="rId14"/>
    <p:sldId id="625" r:id="rId15"/>
    <p:sldId id="597" r:id="rId16"/>
    <p:sldId id="603" r:id="rId17"/>
    <p:sldId id="612" r:id="rId18"/>
    <p:sldId id="587" r:id="rId19"/>
    <p:sldId id="602" r:id="rId20"/>
    <p:sldId id="621" r:id="rId21"/>
    <p:sldId id="622" r:id="rId22"/>
    <p:sldId id="598"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B42A"/>
    <a:srgbClr val="0194EF"/>
    <a:srgbClr val="008000"/>
    <a:srgbClr val="6CFF75"/>
    <a:srgbClr val="99FFCC"/>
    <a:srgbClr val="35BD76"/>
    <a:srgbClr val="0DAF66"/>
    <a:srgbClr val="7BB335"/>
    <a:srgbClr val="00AAE6"/>
    <a:srgbClr val="00BBF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179" autoAdjust="0"/>
    <p:restoredTop sz="90813" autoAdjust="0"/>
  </p:normalViewPr>
  <p:slideViewPr>
    <p:cSldViewPr snapToGrid="0" showGuides="1">
      <p:cViewPr>
        <p:scale>
          <a:sx n="66" d="100"/>
          <a:sy n="66" d="100"/>
        </p:scale>
        <p:origin x="2736" y="81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96" d="100"/>
          <a:sy n="96" d="100"/>
        </p:scale>
        <p:origin x="3642"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CH"/>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992E22-C06F-43C3-A95E-4851141B893D}" type="datetimeFigureOut">
              <a:rPr lang="de-CH" smtClean="0"/>
              <a:t>29.08.2023</a:t>
            </a:fld>
            <a:endParaRPr lang="de-CH"/>
          </a:p>
        </p:txBody>
      </p:sp>
      <p:sp>
        <p:nvSpPr>
          <p:cNvPr id="4" name="Folienbildplatzhalt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de-CH"/>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CH"/>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B659B1-4742-4ABB-8AAD-A1867ABFD614}" type="slidenum">
              <a:rPr lang="de-CH" smtClean="0"/>
              <a:t>‹N°›</a:t>
            </a:fld>
            <a:endParaRPr lang="de-CH"/>
          </a:p>
        </p:txBody>
      </p:sp>
    </p:spTree>
    <p:extLst>
      <p:ext uri="{BB962C8B-B14F-4D97-AF65-F5344CB8AC3E}">
        <p14:creationId xmlns:p14="http://schemas.microsoft.com/office/powerpoint/2010/main" val="32678512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rec.r4l.swiss/"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feedback.r4l.swiss/"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r4l.swiss/"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dirty="0"/>
          </a:p>
        </p:txBody>
      </p:sp>
      <p:sp>
        <p:nvSpPr>
          <p:cNvPr id="4" name="Espace réservé du numéro de diapositive 3"/>
          <p:cNvSpPr>
            <a:spLocks noGrp="1"/>
          </p:cNvSpPr>
          <p:nvPr>
            <p:ph type="sldNum" sz="quarter" idx="10"/>
          </p:nvPr>
        </p:nvSpPr>
        <p:spPr/>
        <p:txBody>
          <a:bodyPr/>
          <a:lstStyle/>
          <a:p>
            <a:fld id="{05B659B1-4742-4ABB-8AAD-A1867ABFD614}" type="slidenum">
              <a:rPr lang="de-CH" smtClean="0"/>
              <a:t>1</a:t>
            </a:fld>
            <a:endParaRPr lang="de-CH"/>
          </a:p>
        </p:txBody>
      </p:sp>
    </p:spTree>
    <p:extLst>
      <p:ext uri="{BB962C8B-B14F-4D97-AF65-F5344CB8AC3E}">
        <p14:creationId xmlns:p14="http://schemas.microsoft.com/office/powerpoint/2010/main" val="15392173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baseline="0" dirty="0"/>
              <a:t>Plus les </a:t>
            </a:r>
            <a:r>
              <a:rPr lang="de-DE" baseline="0" dirty="0" err="1"/>
              <a:t>élèves</a:t>
            </a:r>
            <a:r>
              <a:rPr lang="de-DE" baseline="0" dirty="0"/>
              <a:t> </a:t>
            </a:r>
            <a:r>
              <a:rPr lang="de-DE" baseline="0" dirty="0" err="1"/>
              <a:t>participent</a:t>
            </a:r>
            <a:r>
              <a:rPr lang="de-DE" baseline="0" dirty="0"/>
              <a:t> </a:t>
            </a:r>
            <a:r>
              <a:rPr lang="de-DE" baseline="0" dirty="0" err="1"/>
              <a:t>activement</a:t>
            </a:r>
            <a:r>
              <a:rPr lang="de-DE" baseline="0" dirty="0"/>
              <a:t>, plus </a:t>
            </a:r>
            <a:r>
              <a:rPr lang="de-DE" baseline="0" dirty="0" err="1"/>
              <a:t>ils</a:t>
            </a:r>
            <a:r>
              <a:rPr lang="de-DE" baseline="0" dirty="0"/>
              <a:t> </a:t>
            </a:r>
            <a:r>
              <a:rPr lang="de-DE" baseline="0" dirty="0" err="1"/>
              <a:t>ont</a:t>
            </a:r>
            <a:r>
              <a:rPr lang="de-DE" baseline="0" dirty="0"/>
              <a:t> de </a:t>
            </a:r>
            <a:r>
              <a:rPr lang="de-DE" baseline="0" dirty="0" err="1"/>
              <a:t>chances</a:t>
            </a:r>
            <a:r>
              <a:rPr lang="de-DE" baseline="0" dirty="0"/>
              <a:t> de </a:t>
            </a:r>
            <a:r>
              <a:rPr lang="de-DE" baseline="0" dirty="0" err="1"/>
              <a:t>gagner</a:t>
            </a:r>
            <a:r>
              <a:rPr lang="de-DE" baseline="0" dirty="0"/>
              <a:t> de </a:t>
            </a:r>
            <a:r>
              <a:rPr lang="de-DE" baseline="0" dirty="0" err="1"/>
              <a:t>grands</a:t>
            </a:r>
            <a:r>
              <a:rPr lang="de-DE" baseline="0" dirty="0"/>
              <a:t> </a:t>
            </a:r>
            <a:r>
              <a:rPr lang="de-DE" baseline="0" dirty="0" err="1"/>
              <a:t>prix</a:t>
            </a:r>
            <a:r>
              <a:rPr lang="de-DE" baseline="0" dirty="0"/>
              <a:t>, </a:t>
            </a:r>
            <a:r>
              <a:rPr lang="de-DE" baseline="0" dirty="0" err="1"/>
              <a:t>tels</a:t>
            </a:r>
            <a:r>
              <a:rPr lang="de-DE" baseline="0" dirty="0"/>
              <a:t> </a:t>
            </a:r>
            <a:r>
              <a:rPr lang="de-DE" baseline="0" dirty="0" err="1"/>
              <a:t>que</a:t>
            </a:r>
            <a:r>
              <a:rPr lang="de-DE" baseline="0" dirty="0"/>
              <a:t> </a:t>
            </a:r>
            <a:r>
              <a:rPr lang="fr-CH" baseline="0" dirty="0"/>
              <a:t>les lots ci-dessus</a:t>
            </a:r>
            <a:r>
              <a:rPr lang="fr-CH" sz="1200" kern="1200" dirty="0">
                <a:solidFill>
                  <a:schemeClr val="tx1"/>
                </a:solidFill>
                <a:effectLst/>
                <a:latin typeface="+mn-lt"/>
                <a:ea typeface="+mn-ea"/>
                <a:cs typeface="+mn-cs"/>
              </a:rPr>
              <a:t>, </a:t>
            </a:r>
            <a:r>
              <a:rPr lang="fr-CH" sz="1200" kern="1200" dirty="0" err="1">
                <a:solidFill>
                  <a:schemeClr val="tx1"/>
                </a:solidFill>
                <a:effectLst/>
                <a:latin typeface="+mn-lt"/>
                <a:ea typeface="+mn-ea"/>
                <a:cs typeface="+mn-cs"/>
              </a:rPr>
              <a:t>EuropaparkAquaparc</a:t>
            </a:r>
            <a:r>
              <a:rPr lang="fr-CH" sz="1200" kern="1200" dirty="0">
                <a:solidFill>
                  <a:schemeClr val="tx1"/>
                </a:solidFill>
                <a:effectLst/>
                <a:latin typeface="+mn-lt"/>
                <a:ea typeface="+mn-ea"/>
                <a:cs typeface="+mn-cs"/>
              </a:rPr>
              <a:t> surf, des parties de bowling, des bons cash et pleins d’autres prix...cf. ci-dessus </a:t>
            </a:r>
          </a:p>
          <a:p>
            <a:endParaRPr lang="fr-CH" sz="1200" b="1" dirty="0"/>
          </a:p>
        </p:txBody>
      </p:sp>
      <p:sp>
        <p:nvSpPr>
          <p:cNvPr id="4" name="Espace réservé du numéro de diapositive 3"/>
          <p:cNvSpPr>
            <a:spLocks noGrp="1"/>
          </p:cNvSpPr>
          <p:nvPr>
            <p:ph type="sldNum" sz="quarter" idx="10"/>
          </p:nvPr>
        </p:nvSpPr>
        <p:spPr/>
        <p:txBody>
          <a:bodyPr/>
          <a:lstStyle/>
          <a:p>
            <a:fld id="{1DDDC2DC-CB2C-41E6-B02F-C2FA33FD47A5}" type="slidenum">
              <a:rPr lang="fr-CH" smtClean="0"/>
              <a:t>10</a:t>
            </a:fld>
            <a:endParaRPr lang="fr-CH"/>
          </a:p>
        </p:txBody>
      </p:sp>
    </p:spTree>
    <p:extLst>
      <p:ext uri="{BB962C8B-B14F-4D97-AF65-F5344CB8AC3E}">
        <p14:creationId xmlns:p14="http://schemas.microsoft.com/office/powerpoint/2010/main" val="42720669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H" b="1" dirty="0"/>
              <a:t>Premier prix national : </a:t>
            </a:r>
            <a:r>
              <a:rPr lang="fr-CH" b="0" dirty="0"/>
              <a:t>1</a:t>
            </a:r>
            <a:r>
              <a:rPr lang="fr-CH" b="0" baseline="0" dirty="0"/>
              <a:t> bon de 500.- dans le magasin de ton choix et pleins d’autres lots encore...</a:t>
            </a:r>
            <a:endParaRPr lang="fr-CH" dirty="0"/>
          </a:p>
          <a:p>
            <a:pPr lvl="0"/>
            <a:r>
              <a:rPr lang="fr-CH" sz="1200" b="1" kern="1200" dirty="0">
                <a:solidFill>
                  <a:schemeClr val="tx1"/>
                </a:solidFill>
                <a:effectLst/>
                <a:latin typeface="+mn-lt"/>
                <a:ea typeface="+mn-ea"/>
                <a:cs typeface="+mn-cs"/>
              </a:rPr>
              <a:t>Premier prix cantonal </a:t>
            </a:r>
            <a:r>
              <a:rPr lang="fr-CH" sz="1200" kern="1200" dirty="0">
                <a:solidFill>
                  <a:schemeClr val="tx1"/>
                </a:solidFill>
                <a:effectLst/>
                <a:latin typeface="+mn-lt"/>
                <a:ea typeface="+mn-ea"/>
                <a:cs typeface="+mn-cs"/>
              </a:rPr>
              <a:t>: 1 bon de 300.- dans le magasin de ton choix</a:t>
            </a:r>
          </a:p>
          <a:p>
            <a:pPr lvl="0"/>
            <a:endParaRPr lang="fr-CH" sz="1200" kern="1200" dirty="0">
              <a:solidFill>
                <a:schemeClr val="tx1"/>
              </a:solidFill>
              <a:effectLst/>
              <a:latin typeface="+mn-lt"/>
              <a:ea typeface="+mn-ea"/>
              <a:cs typeface="+mn-cs"/>
            </a:endParaRPr>
          </a:p>
          <a:p>
            <a:r>
              <a:rPr lang="fr-CH" sz="1200" dirty="0">
                <a:latin typeface="+mn-lt"/>
              </a:rPr>
              <a:t>1 vol en avion pour 2-3 personnes </a:t>
            </a:r>
          </a:p>
          <a:p>
            <a:r>
              <a:rPr lang="fr-CH" sz="1200" dirty="0" err="1">
                <a:latin typeface="+mn-lt"/>
              </a:rPr>
              <a:t>Europapark</a:t>
            </a:r>
            <a:r>
              <a:rPr lang="fr-CH" sz="1200" dirty="0">
                <a:latin typeface="+mn-lt"/>
              </a:rPr>
              <a:t> pour 2 personnes (trajet compris)</a:t>
            </a:r>
          </a:p>
          <a:p>
            <a:r>
              <a:rPr lang="fr-CH" sz="1200" dirty="0">
                <a:latin typeface="+mn-lt"/>
              </a:rPr>
              <a:t>2 vols </a:t>
            </a:r>
            <a:r>
              <a:rPr lang="fr-CH" sz="1200" dirty="0" err="1">
                <a:latin typeface="+mn-lt"/>
              </a:rPr>
              <a:t>RealFly</a:t>
            </a:r>
            <a:endParaRPr lang="fr-CH" sz="1200" dirty="0">
              <a:latin typeface="+mn-lt"/>
            </a:endParaRPr>
          </a:p>
          <a:p>
            <a:r>
              <a:rPr lang="fr-CH" sz="1200" dirty="0">
                <a:latin typeface="+mn-lt"/>
              </a:rPr>
              <a:t>2 x 100 cash</a:t>
            </a:r>
          </a:p>
          <a:p>
            <a:r>
              <a:rPr lang="fr-CH" sz="1200" dirty="0">
                <a:latin typeface="+mn-lt"/>
              </a:rPr>
              <a:t>7 sessions d’1h de </a:t>
            </a:r>
            <a:r>
              <a:rPr lang="fr-CH" sz="1200" dirty="0" err="1">
                <a:latin typeface="+mn-lt"/>
              </a:rPr>
              <a:t>bodyboard</a:t>
            </a:r>
            <a:r>
              <a:rPr lang="fr-CH" sz="1200" dirty="0">
                <a:latin typeface="+mn-lt"/>
              </a:rPr>
              <a:t> (à </a:t>
            </a:r>
            <a:r>
              <a:rPr lang="fr-CH" sz="1200" dirty="0" err="1">
                <a:latin typeface="+mn-lt"/>
              </a:rPr>
              <a:t>Xstream</a:t>
            </a:r>
            <a:r>
              <a:rPr lang="fr-CH" sz="1200" dirty="0">
                <a:latin typeface="+mn-lt"/>
              </a:rPr>
              <a:t> </a:t>
            </a:r>
            <a:r>
              <a:rPr lang="fr-CH" sz="1200" dirty="0" err="1">
                <a:latin typeface="+mn-lt"/>
              </a:rPr>
              <a:t>Collombey</a:t>
            </a:r>
            <a:r>
              <a:rPr lang="fr-CH" sz="1200" dirty="0">
                <a:latin typeface="+mn-lt"/>
              </a:rPr>
              <a:t>)</a:t>
            </a:r>
          </a:p>
          <a:p>
            <a:r>
              <a:rPr lang="fr-CH" sz="1200" dirty="0">
                <a:latin typeface="+mn-lt"/>
              </a:rPr>
              <a:t>1 initiation au golf d'1h avec un pro pour 2 personnes (Golf club de Sion)</a:t>
            </a:r>
          </a:p>
          <a:p>
            <a:r>
              <a:rPr lang="fr-CH" sz="1200" dirty="0">
                <a:latin typeface="+mn-lt"/>
              </a:rPr>
              <a:t>4 journées de ski, à Verbier </a:t>
            </a:r>
          </a:p>
          <a:p>
            <a:r>
              <a:rPr lang="fr-CH" sz="1200" dirty="0">
                <a:latin typeface="+mn-lt"/>
              </a:rPr>
              <a:t>5 bons pour une Escape Room (</a:t>
            </a:r>
            <a:r>
              <a:rPr lang="fr-CH" sz="1200" dirty="0" err="1">
                <a:latin typeface="+mn-lt"/>
              </a:rPr>
              <a:t>EscapeSion</a:t>
            </a:r>
            <a:r>
              <a:rPr lang="fr-CH" sz="1200" dirty="0">
                <a:latin typeface="+mn-lt"/>
              </a:rPr>
              <a:t>)</a:t>
            </a:r>
          </a:p>
          <a:p>
            <a:r>
              <a:rPr lang="fr-CH" sz="1200" dirty="0">
                <a:latin typeface="+mn-lt"/>
              </a:rPr>
              <a:t>6 journées Aquaparc </a:t>
            </a:r>
          </a:p>
          <a:p>
            <a:r>
              <a:rPr lang="fr-CH" sz="1200" dirty="0">
                <a:latin typeface="+mn-lt"/>
              </a:rPr>
              <a:t>1 session de ski indoor pour 4-5 personnes (Loco Ski </a:t>
            </a:r>
            <a:r>
              <a:rPr lang="fr-CH" sz="1200" dirty="0" err="1">
                <a:latin typeface="+mn-lt"/>
              </a:rPr>
              <a:t>Academy</a:t>
            </a:r>
            <a:r>
              <a:rPr lang="fr-CH" sz="1200" dirty="0">
                <a:latin typeface="+mn-lt"/>
              </a:rPr>
              <a:t>)</a:t>
            </a:r>
          </a:p>
          <a:p>
            <a:r>
              <a:rPr lang="fr-CH" sz="1200" dirty="0">
                <a:latin typeface="+mn-lt"/>
              </a:rPr>
              <a:t>5 bons de 100.- sur une formation au permis B (ABC Auto-Ecole Sion)</a:t>
            </a:r>
          </a:p>
          <a:p>
            <a:r>
              <a:rPr lang="fr-CH" sz="1200" dirty="0">
                <a:latin typeface="+mn-lt"/>
              </a:rPr>
              <a:t>50 parties de bowling (</a:t>
            </a:r>
            <a:r>
              <a:rPr lang="fr-CH" sz="1200" dirty="0" err="1">
                <a:latin typeface="+mn-lt"/>
              </a:rPr>
              <a:t>FunPlanet</a:t>
            </a:r>
            <a:r>
              <a:rPr lang="fr-CH" sz="1200" dirty="0">
                <a:latin typeface="+mn-lt"/>
              </a:rPr>
              <a:t> Villeneuve)</a:t>
            </a:r>
          </a:p>
          <a:p>
            <a:r>
              <a:rPr lang="fr-CH" sz="1200" dirty="0">
                <a:latin typeface="+mn-lt"/>
              </a:rPr>
              <a:t>2 bons de réflexologie anti-stress de 45’ (Cathy Berthouzoz)</a:t>
            </a:r>
          </a:p>
          <a:p>
            <a:r>
              <a:rPr lang="fr-CH" sz="1200" dirty="0">
                <a:latin typeface="+mn-lt"/>
              </a:rPr>
              <a:t>1 service à raclette pour 4 personnes (Electro-Matériel Sion)</a:t>
            </a:r>
          </a:p>
          <a:p>
            <a:r>
              <a:rPr lang="fr-CH" sz="1200" dirty="0">
                <a:latin typeface="+mn-lt"/>
              </a:rPr>
              <a:t>10 lots de 5l de sirop Morand avec recette de cocktail sans alcool</a:t>
            </a:r>
          </a:p>
          <a:p>
            <a:r>
              <a:rPr lang="fr-CH" sz="1200" dirty="0">
                <a:latin typeface="+mn-lt"/>
              </a:rPr>
              <a:t>20 parcours pour une activité à choix </a:t>
            </a:r>
            <a:r>
              <a:rPr lang="fr-CH" sz="1200" dirty="0" err="1">
                <a:latin typeface="+mn-lt"/>
              </a:rPr>
              <a:t>Swin</a:t>
            </a:r>
            <a:r>
              <a:rPr lang="fr-CH" sz="1200" dirty="0">
                <a:latin typeface="+mn-lt"/>
              </a:rPr>
              <a:t> Golf, Foot Golf ou Tir à l'arc à </a:t>
            </a:r>
            <a:r>
              <a:rPr lang="fr-CH" sz="1200" dirty="0" err="1">
                <a:latin typeface="+mn-lt"/>
              </a:rPr>
              <a:t>Nax</a:t>
            </a:r>
            <a:endParaRPr lang="fr-CH" sz="1200" dirty="0">
              <a:latin typeface="+mn-lt"/>
            </a:endParaRPr>
          </a:p>
          <a:p>
            <a:r>
              <a:rPr lang="fr-CH" sz="1200" dirty="0">
                <a:latin typeface="+mn-lt"/>
              </a:rPr>
              <a:t>10 entrées accrobranche (Parc Aventure: Aigle, Sion, Signal de </a:t>
            </a:r>
            <a:r>
              <a:rPr lang="fr-CH" sz="1200" dirty="0" err="1">
                <a:latin typeface="+mn-lt"/>
              </a:rPr>
              <a:t>Bougy</a:t>
            </a:r>
            <a:r>
              <a:rPr lang="fr-CH" sz="1200" dirty="0">
                <a:latin typeface="+mn-lt"/>
              </a:rPr>
              <a:t>) </a:t>
            </a:r>
          </a:p>
          <a:p>
            <a:r>
              <a:rPr lang="fr-CH" sz="1200" dirty="0">
                <a:latin typeface="+mn-lt"/>
              </a:rPr>
              <a:t>1 distributeur à popcorn (Electro-Matériel Sion)</a:t>
            </a:r>
          </a:p>
          <a:p>
            <a:r>
              <a:rPr lang="fr-CH" sz="1200" dirty="0"/>
              <a:t>5 entrées escalade (</a:t>
            </a:r>
            <a:r>
              <a:rPr lang="fr-CH" sz="1200" dirty="0" err="1"/>
              <a:t>Vertic</a:t>
            </a:r>
            <a:r>
              <a:rPr lang="fr-CH" sz="1200" dirty="0"/>
              <a:t>-Halle Saxon)</a:t>
            </a:r>
          </a:p>
          <a:p>
            <a:r>
              <a:rPr lang="fr-CH" sz="1200" dirty="0"/>
              <a:t>6 parties de laser </a:t>
            </a:r>
            <a:r>
              <a:rPr lang="fr-CH" sz="1200" dirty="0" err="1"/>
              <a:t>game</a:t>
            </a:r>
            <a:r>
              <a:rPr lang="fr-CH" sz="1200" dirty="0"/>
              <a:t> (Villeneuve)</a:t>
            </a:r>
          </a:p>
          <a:p>
            <a:r>
              <a:rPr lang="fr-CH" sz="1200" dirty="0"/>
              <a:t>20 entrées à la patinoire de Monthey </a:t>
            </a:r>
          </a:p>
          <a:p>
            <a:r>
              <a:rPr lang="fr-CH" sz="1200" dirty="0"/>
              <a:t>10 entrées pour un match de hockey (Sierre)</a:t>
            </a:r>
          </a:p>
          <a:p>
            <a:r>
              <a:rPr lang="fr-CH" sz="1200" dirty="0"/>
              <a:t>2 maillots de foot + écharpes (FC Sion)</a:t>
            </a:r>
          </a:p>
          <a:p>
            <a:r>
              <a:rPr lang="fr-CH" sz="1200" dirty="0"/>
              <a:t>1 sèche cheveux (Electro-Matériel Sion)</a:t>
            </a:r>
          </a:p>
          <a:p>
            <a:pPr lvl="0"/>
            <a:endParaRPr lang="fr-CH"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DDC2DC-CB2C-41E6-B02F-C2FA33FD47A5}" type="slidenum">
              <a:rPr kumimoji="0" lang="fr-CH"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fr-CH"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55080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H" dirty="0"/>
              <a:t>Le</a:t>
            </a:r>
            <a:r>
              <a:rPr lang="fr-CH" baseline="0" dirty="0"/>
              <a:t> mot de passe a compléter</a:t>
            </a:r>
          </a:p>
          <a:p>
            <a:pPr marL="0" marR="0" lvl="0" indent="0" algn="l" defTabSz="914400" rtl="0" eaLnBrk="1" fontAlgn="auto" latinLnBrk="0" hangingPunct="1">
              <a:lnSpc>
                <a:spcPct val="100000"/>
              </a:lnSpc>
              <a:spcBef>
                <a:spcPts val="0"/>
              </a:spcBef>
              <a:spcAft>
                <a:spcPts val="0"/>
              </a:spcAft>
              <a:buClrTx/>
              <a:buSzTx/>
              <a:buFontTx/>
              <a:buNone/>
              <a:tabLst/>
              <a:defRPr/>
            </a:pPr>
            <a:r>
              <a:rPr lang="fr-CH" baseline="0"/>
              <a:t>EAV = </a:t>
            </a:r>
            <a:r>
              <a:rPr lang="fr-CH" sz="1200" u="none" strike="noStrike">
                <a:effectLst/>
              </a:rPr>
              <a:t>1X2G01</a:t>
            </a:r>
            <a:endParaRPr lang="fr-CH" sz="1200" b="0" i="0" u="none" strike="noStrike">
              <a:solidFill>
                <a:srgbClr val="000000"/>
              </a:solidFill>
              <a:effectLst/>
              <a:latin typeface="Calibri" panose="020F0502020204030204" pitchFamily="34" charset="0"/>
            </a:endParaRPr>
          </a:p>
        </p:txBody>
      </p:sp>
      <p:sp>
        <p:nvSpPr>
          <p:cNvPr id="4" name="Espace réservé du numéro de diapositive 3"/>
          <p:cNvSpPr>
            <a:spLocks noGrp="1"/>
          </p:cNvSpPr>
          <p:nvPr>
            <p:ph type="sldNum" sz="quarter" idx="10"/>
          </p:nvPr>
        </p:nvSpPr>
        <p:spPr/>
        <p:txBody>
          <a:bodyPr/>
          <a:lstStyle/>
          <a:p>
            <a:fld id="{05B659B1-4742-4ABB-8AAD-A1867ABFD614}" type="slidenum">
              <a:rPr lang="de-CH" smtClean="0"/>
              <a:t>12</a:t>
            </a:fld>
            <a:endParaRPr lang="de-CH"/>
          </a:p>
        </p:txBody>
      </p:sp>
    </p:spTree>
    <p:extLst>
      <p:ext uri="{BB962C8B-B14F-4D97-AF65-F5344CB8AC3E}">
        <p14:creationId xmlns:p14="http://schemas.microsoft.com/office/powerpoint/2010/main" val="3931088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dirty="0" err="1"/>
              <a:t>Important</a:t>
            </a:r>
            <a:r>
              <a:rPr lang="de-DE" b="0" dirty="0"/>
              <a:t>,</a:t>
            </a:r>
            <a:r>
              <a:rPr lang="de-DE" b="0" baseline="0" dirty="0"/>
              <a:t> </a:t>
            </a:r>
            <a:r>
              <a:rPr lang="de-DE" b="1" dirty="0"/>
              <a:t>à la fin du questionnaire, on </a:t>
            </a:r>
            <a:r>
              <a:rPr lang="de-DE" b="1" dirty="0" err="1"/>
              <a:t>demandera</a:t>
            </a:r>
            <a:r>
              <a:rPr lang="de-DE" b="1" dirty="0"/>
              <a:t> à</a:t>
            </a:r>
            <a:r>
              <a:rPr lang="de-DE" b="1" baseline="0" dirty="0"/>
              <a:t> </a:t>
            </a:r>
            <a:r>
              <a:rPr lang="de-DE" b="1" baseline="0" dirty="0" err="1"/>
              <a:t>l‘élève</a:t>
            </a:r>
            <a:r>
              <a:rPr lang="de-DE" b="1" baseline="0" dirty="0"/>
              <a:t> </a:t>
            </a:r>
            <a:r>
              <a:rPr lang="de-DE" b="1" dirty="0" err="1"/>
              <a:t>s‘il</a:t>
            </a:r>
            <a:r>
              <a:rPr lang="de-DE" b="1" dirty="0"/>
              <a:t> souhaite</a:t>
            </a:r>
            <a:r>
              <a:rPr lang="de-DE" b="1" baseline="0" dirty="0"/>
              <a:t> </a:t>
            </a:r>
            <a:r>
              <a:rPr lang="de-DE" b="1" dirty="0"/>
              <a:t>participer ou non au programme</a:t>
            </a:r>
            <a:r>
              <a:rPr lang="de-DE" dirty="0"/>
              <a:t>. </a:t>
            </a:r>
            <a:r>
              <a:rPr lang="de-DE" b="1" dirty="0"/>
              <a:t>Ici, il doit</a:t>
            </a:r>
            <a:r>
              <a:rPr lang="de-DE" b="1" baseline="0" dirty="0"/>
              <a:t> </a:t>
            </a:r>
            <a:r>
              <a:rPr lang="de-DE" b="1" dirty="0" err="1"/>
              <a:t>répondre</a:t>
            </a:r>
            <a:r>
              <a:rPr lang="de-DE" b="1" dirty="0"/>
              <a:t> OUI</a:t>
            </a:r>
            <a:r>
              <a:rPr lang="de-DE" b="1" baseline="0" dirty="0"/>
              <a:t> </a:t>
            </a:r>
            <a:r>
              <a:rPr lang="de-DE" b="1" baseline="0" dirty="0" err="1"/>
              <a:t>pour</a:t>
            </a:r>
            <a:r>
              <a:rPr lang="de-DE" b="1" baseline="0" dirty="0"/>
              <a:t> que les </a:t>
            </a:r>
            <a:r>
              <a:rPr lang="de-DE" b="1" dirty="0" err="1"/>
              <a:t>réponses</a:t>
            </a:r>
            <a:r>
              <a:rPr lang="de-DE" b="1" dirty="0"/>
              <a:t> soient incluses dans le feedback de la </a:t>
            </a:r>
            <a:r>
              <a:rPr lang="de-DE" b="1" dirty="0" err="1"/>
              <a:t>classe</a:t>
            </a:r>
            <a:r>
              <a:rPr lang="de-DE" dirty="0"/>
              <a:t>. Pour ceux qui ne veulent pas participer, ils pourront</a:t>
            </a:r>
            <a:r>
              <a:rPr lang="de-DE" baseline="0" dirty="0"/>
              <a:t> </a:t>
            </a:r>
            <a:r>
              <a:rPr lang="de-DE" dirty="0"/>
              <a:t>supprimer </a:t>
            </a:r>
            <a:r>
              <a:rPr lang="de-DE" dirty="0" err="1"/>
              <a:t>l'application</a:t>
            </a:r>
            <a:r>
              <a:rPr lang="de-DE" dirty="0"/>
              <a:t> plus tard </a:t>
            </a:r>
            <a:r>
              <a:rPr lang="de-DE" dirty="0" err="1"/>
              <a:t>après</a:t>
            </a:r>
            <a:r>
              <a:rPr lang="de-DE" dirty="0"/>
              <a:t> le feedback de la classe en sortant de la </a:t>
            </a:r>
            <a:r>
              <a:rPr lang="de-DE" dirty="0" err="1"/>
              <a:t>salle</a:t>
            </a:r>
            <a:r>
              <a:rPr lang="de-DE" dirty="0"/>
              <a:t> !</a:t>
            </a:r>
          </a:p>
        </p:txBody>
      </p:sp>
      <p:sp>
        <p:nvSpPr>
          <p:cNvPr id="4" name="Foliennummernplatzhalter 3"/>
          <p:cNvSpPr>
            <a:spLocks noGrp="1"/>
          </p:cNvSpPr>
          <p:nvPr>
            <p:ph type="sldNum" sz="quarter" idx="10"/>
          </p:nvPr>
        </p:nvSpPr>
        <p:spPr/>
        <p:txBody>
          <a:bodyPr/>
          <a:lstStyle/>
          <a:p>
            <a:fld id="{05B659B1-4742-4ABB-8AAD-A1867ABFD614}" type="slidenum">
              <a:rPr lang="de-CH" smtClean="0"/>
              <a:t>13</a:t>
            </a:fld>
            <a:endParaRPr lang="de-CH"/>
          </a:p>
        </p:txBody>
      </p:sp>
    </p:spTree>
    <p:extLst>
      <p:ext uri="{BB962C8B-B14F-4D97-AF65-F5344CB8AC3E}">
        <p14:creationId xmlns:p14="http://schemas.microsoft.com/office/powerpoint/2010/main" val="25332887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Le</a:t>
            </a:r>
            <a:r>
              <a:rPr lang="de-DE" baseline="0" dirty="0"/>
              <a:t> coaching commence quand tu sélectionnes ton premier sujet ….les élèves peuvent donc stopper ici et débuter le coaching plus tard chez </a:t>
            </a:r>
            <a:r>
              <a:rPr lang="de-DE" baseline="0" dirty="0" err="1"/>
              <a:t>eux</a:t>
            </a:r>
            <a:r>
              <a:rPr lang="de-DE" baseline="0" dirty="0"/>
              <a:t>.</a:t>
            </a:r>
            <a:endParaRPr lang="de-DE" dirty="0"/>
          </a:p>
        </p:txBody>
      </p:sp>
      <p:sp>
        <p:nvSpPr>
          <p:cNvPr id="4" name="Foliennummernplatzhalter 3"/>
          <p:cNvSpPr>
            <a:spLocks noGrp="1"/>
          </p:cNvSpPr>
          <p:nvPr>
            <p:ph type="sldNum" sz="quarter" idx="10"/>
          </p:nvPr>
        </p:nvSpPr>
        <p:spPr/>
        <p:txBody>
          <a:bodyPr/>
          <a:lstStyle/>
          <a:p>
            <a:fld id="{05B659B1-4742-4ABB-8AAD-A1867ABFD614}" type="slidenum">
              <a:rPr lang="de-CH" smtClean="0"/>
              <a:t>14</a:t>
            </a:fld>
            <a:endParaRPr lang="de-CH"/>
          </a:p>
        </p:txBody>
      </p:sp>
    </p:spTree>
    <p:extLst>
      <p:ext uri="{BB962C8B-B14F-4D97-AF65-F5344CB8AC3E}">
        <p14:creationId xmlns:p14="http://schemas.microsoft.com/office/powerpoint/2010/main" val="33132068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H" dirty="0"/>
              <a:t>Pendant la présentation merci</a:t>
            </a:r>
            <a:r>
              <a:rPr lang="fr-CH" baseline="0" dirty="0"/>
              <a:t> de compléter le questionnaire sous : </a:t>
            </a:r>
            <a:r>
              <a:rPr lang="de-CH" dirty="0">
                <a:hlinkClick r:id="rId3"/>
              </a:rPr>
              <a:t>https://rec.r4l.swiss</a:t>
            </a:r>
            <a:endParaRPr lang="de-CH" dirty="0"/>
          </a:p>
          <a:p>
            <a:endParaRPr lang="de-CH" dirty="0"/>
          </a:p>
        </p:txBody>
      </p:sp>
      <p:sp>
        <p:nvSpPr>
          <p:cNvPr id="4" name="Foliennummernplatzhalter 3"/>
          <p:cNvSpPr>
            <a:spLocks noGrp="1"/>
          </p:cNvSpPr>
          <p:nvPr>
            <p:ph type="sldNum" sz="quarter" idx="5"/>
          </p:nvPr>
        </p:nvSpPr>
        <p:spPr/>
        <p:txBody>
          <a:bodyPr/>
          <a:lstStyle/>
          <a:p>
            <a:fld id="{05B659B1-4742-4ABB-8AAD-A1867ABFD614}" type="slidenum">
              <a:rPr lang="de-CH" smtClean="0"/>
              <a:t>15</a:t>
            </a:fld>
            <a:endParaRPr lang="de-CH"/>
          </a:p>
        </p:txBody>
      </p:sp>
    </p:spTree>
    <p:extLst>
      <p:ext uri="{BB962C8B-B14F-4D97-AF65-F5344CB8AC3E}">
        <p14:creationId xmlns:p14="http://schemas.microsoft.com/office/powerpoint/2010/main" val="16349305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de-CH" dirty="0">
                <a:cs typeface="Arial"/>
              </a:rPr>
              <a:t>A</a:t>
            </a:r>
            <a:r>
              <a:rPr lang="de-CH" baseline="0" dirty="0">
                <a:cs typeface="Arial"/>
              </a:rPr>
              <a:t> choix</a:t>
            </a:r>
            <a:r>
              <a:rPr lang="de-CH" dirty="0">
                <a:cs typeface="Arial"/>
              </a:rPr>
              <a:t>: Possibilité de projeter le résultat de la classe</a:t>
            </a:r>
          </a:p>
          <a:p>
            <a:r>
              <a:rPr lang="de-CH" dirty="0">
                <a:cs typeface="Arial"/>
              </a:rPr>
              <a:t>Lien: </a:t>
            </a:r>
            <a:r>
              <a:rPr lang="de-CH" dirty="0">
                <a:cs typeface="Arial"/>
                <a:hlinkClick r:id="rId3"/>
              </a:rPr>
              <a:t>https://feedback.r4l.swiss</a:t>
            </a:r>
            <a:endParaRPr lang="de-CH" dirty="0">
              <a:cs typeface="Arial"/>
            </a:endParaRPr>
          </a:p>
          <a:p>
            <a:r>
              <a:rPr lang="de-CH" dirty="0">
                <a:cs typeface="Arial"/>
              </a:rPr>
              <a:t>Mot de passe : </a:t>
            </a:r>
            <a:r>
              <a:rPr lang="de-CH" dirty="0">
                <a:solidFill>
                  <a:srgbClr val="FF0000"/>
                </a:solidFill>
                <a:cs typeface="Arial"/>
              </a:rPr>
              <a:t>Insérer le mot de passe attribué à la classe !</a:t>
            </a:r>
            <a:endParaRPr lang="de-CH" dirty="0">
              <a:cs typeface="Arial"/>
            </a:endParaRPr>
          </a:p>
          <a:p>
            <a:endParaRPr lang="fr-CH" dirty="0"/>
          </a:p>
        </p:txBody>
      </p:sp>
      <p:sp>
        <p:nvSpPr>
          <p:cNvPr id="4" name="Espace réservé du numéro de diapositive 3"/>
          <p:cNvSpPr>
            <a:spLocks noGrp="1"/>
          </p:cNvSpPr>
          <p:nvPr>
            <p:ph type="sldNum" sz="quarter" idx="10"/>
          </p:nvPr>
        </p:nvSpPr>
        <p:spPr/>
        <p:txBody>
          <a:bodyPr/>
          <a:lstStyle/>
          <a:p>
            <a:fld id="{05B659B1-4742-4ABB-8AAD-A1867ABFD614}" type="slidenum">
              <a:rPr lang="de-CH" smtClean="0"/>
              <a:t>16</a:t>
            </a:fld>
            <a:endParaRPr lang="de-CH"/>
          </a:p>
        </p:txBody>
      </p:sp>
    </p:spTree>
    <p:extLst>
      <p:ext uri="{BB962C8B-B14F-4D97-AF65-F5344CB8AC3E}">
        <p14:creationId xmlns:p14="http://schemas.microsoft.com/office/powerpoint/2010/main" val="31723959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dirty="0" err="1"/>
              <a:t>Vidéo</a:t>
            </a:r>
            <a:r>
              <a:rPr lang="de-CH" dirty="0"/>
              <a:t> a</a:t>
            </a:r>
            <a:r>
              <a:rPr lang="de-CH" baseline="0" dirty="0"/>
              <a:t> </a:t>
            </a:r>
            <a:r>
              <a:rPr lang="de-CH" baseline="0" dirty="0" err="1"/>
              <a:t>passer</a:t>
            </a:r>
            <a:r>
              <a:rPr lang="de-CH" baseline="0" dirty="0"/>
              <a:t> en </a:t>
            </a:r>
            <a:r>
              <a:rPr lang="de-CH" baseline="0" dirty="0" err="1"/>
              <a:t>classe</a:t>
            </a:r>
            <a:r>
              <a:rPr lang="de-CH" baseline="0" dirty="0"/>
              <a:t> </a:t>
            </a:r>
            <a:r>
              <a:rPr lang="de-CH" dirty="0"/>
              <a:t>Plus d’informations sur : </a:t>
            </a:r>
            <a:r>
              <a:rPr lang="de-CH" dirty="0">
                <a:hlinkClick r:id="rId3">
                  <a:extLst>
                    <a:ext uri="{A12FA001-AC4F-418D-AE19-62706E023703}">
                      <ahyp:hlinkClr xmlns:ahyp="http://schemas.microsoft.com/office/drawing/2018/hyperlinkcolor" val="tx"/>
                    </a:ext>
                  </a:extLst>
                </a:hlinkClick>
              </a:rPr>
              <a:t>http://www.r4l.swiss</a:t>
            </a:r>
            <a:r>
              <a:rPr lang="de-CH" dirty="0"/>
              <a:t> </a:t>
            </a:r>
          </a:p>
          <a:p>
            <a:endParaRPr lang="fr-CH" dirty="0"/>
          </a:p>
        </p:txBody>
      </p:sp>
      <p:sp>
        <p:nvSpPr>
          <p:cNvPr id="4" name="Espace réservé du numéro de diapositive 3"/>
          <p:cNvSpPr>
            <a:spLocks noGrp="1"/>
          </p:cNvSpPr>
          <p:nvPr>
            <p:ph type="sldNum" sz="quarter" idx="10"/>
          </p:nvPr>
        </p:nvSpPr>
        <p:spPr/>
        <p:txBody>
          <a:bodyPr/>
          <a:lstStyle/>
          <a:p>
            <a:fld id="{8EE2A195-1F29-43C5-91C9-204CFCD3EDC6}" type="slidenum">
              <a:rPr lang="fr-CH" smtClean="0"/>
              <a:t>2</a:t>
            </a:fld>
            <a:endParaRPr lang="fr-CH"/>
          </a:p>
        </p:txBody>
      </p:sp>
    </p:spTree>
    <p:extLst>
      <p:ext uri="{BB962C8B-B14F-4D97-AF65-F5344CB8AC3E}">
        <p14:creationId xmlns:p14="http://schemas.microsoft.com/office/powerpoint/2010/main" val="17616472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Comme vous avez pu le voir, Ready4life est une application de coaching. Cette application est utilisée dans toute la Suisse et vise à renforcer votre santé, à être en</a:t>
            </a:r>
            <a:r>
              <a:rPr lang="fr-FR" baseline="0" dirty="0"/>
              <a:t> </a:t>
            </a:r>
            <a:r>
              <a:rPr lang="fr-FR" dirty="0"/>
              <a:t>forme et à mieux gérer le stress. Sur cette base, votre coach vous proposera deux sujets parmi 6</a:t>
            </a:r>
            <a:r>
              <a:rPr lang="fr-FR" baseline="0" dirty="0"/>
              <a:t> thèmes</a:t>
            </a:r>
            <a:r>
              <a:rPr lang="fr-FR" dirty="0"/>
              <a:t> qui vous conviennent le mieux. Mais vous pouvez aussi choisir librement deux sujets qui vous intéressent davantage.</a:t>
            </a:r>
          </a:p>
          <a:p>
            <a:endParaRPr lang="fr-FR" dirty="0"/>
          </a:p>
          <a:p>
            <a:r>
              <a:rPr lang="fr-CH" sz="1200" b="0" i="0" kern="1200" dirty="0">
                <a:solidFill>
                  <a:schemeClr val="tx1"/>
                </a:solidFill>
                <a:effectLst/>
                <a:latin typeface="+mn-lt"/>
                <a:ea typeface="+mn-ea"/>
                <a:cs typeface="+mn-cs"/>
              </a:rPr>
              <a:t>L’application de coaching interactive de la Ligue pulmonaire</a:t>
            </a:r>
          </a:p>
          <a:p>
            <a:r>
              <a:rPr lang="fr-CH" sz="1200" b="0" i="0" kern="1200" dirty="0">
                <a:solidFill>
                  <a:schemeClr val="tx1"/>
                </a:solidFill>
                <a:effectLst/>
                <a:latin typeface="+mn-lt"/>
                <a:ea typeface="+mn-ea"/>
                <a:cs typeface="+mn-cs"/>
              </a:rPr>
              <a:t>Ready4life t’aide à gérer ta santé, tes relations avec tes ami-e-s et collègues de travail. L’App t’aide à surmonter le stress, à résoudre des conflits et à suivre ta propre voie.</a:t>
            </a:r>
          </a:p>
          <a:p>
            <a:endParaRPr lang="fr-FR" dirty="0"/>
          </a:p>
          <a:p>
            <a:endParaRPr lang="fr-FR" dirty="0"/>
          </a:p>
        </p:txBody>
      </p:sp>
      <p:sp>
        <p:nvSpPr>
          <p:cNvPr id="4" name="Espace réservé du numéro de diapositive 3"/>
          <p:cNvSpPr>
            <a:spLocks noGrp="1"/>
          </p:cNvSpPr>
          <p:nvPr>
            <p:ph type="sldNum" sz="quarter" idx="5"/>
          </p:nvPr>
        </p:nvSpPr>
        <p:spPr/>
        <p:txBody>
          <a:bodyPr/>
          <a:lstStyle/>
          <a:p>
            <a:fld id="{05B659B1-4742-4ABB-8AAD-A1867ABFD614}" type="slidenum">
              <a:rPr lang="de-CH" smtClean="0"/>
              <a:t>3</a:t>
            </a:fld>
            <a:endParaRPr lang="de-CH"/>
          </a:p>
        </p:txBody>
      </p:sp>
    </p:spTree>
    <p:extLst>
      <p:ext uri="{BB962C8B-B14F-4D97-AF65-F5344CB8AC3E}">
        <p14:creationId xmlns:p14="http://schemas.microsoft.com/office/powerpoint/2010/main" val="41067280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dirty="0"/>
          </a:p>
        </p:txBody>
      </p:sp>
      <p:sp>
        <p:nvSpPr>
          <p:cNvPr id="4" name="Espace réservé du numéro de diapositive 3"/>
          <p:cNvSpPr>
            <a:spLocks noGrp="1"/>
          </p:cNvSpPr>
          <p:nvPr>
            <p:ph type="sldNum" sz="quarter" idx="10"/>
          </p:nvPr>
        </p:nvSpPr>
        <p:spPr/>
        <p:txBody>
          <a:bodyPr/>
          <a:lstStyle/>
          <a:p>
            <a:fld id="{05B659B1-4742-4ABB-8AAD-A1867ABFD614}" type="slidenum">
              <a:rPr lang="de-CH" smtClean="0"/>
              <a:t>4</a:t>
            </a:fld>
            <a:endParaRPr lang="de-CH"/>
          </a:p>
        </p:txBody>
      </p:sp>
    </p:spTree>
    <p:extLst>
      <p:ext uri="{BB962C8B-B14F-4D97-AF65-F5344CB8AC3E}">
        <p14:creationId xmlns:p14="http://schemas.microsoft.com/office/powerpoint/2010/main" val="30429579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 typeface="Arial" panose="020B0604020202020204" pitchFamily="34" charset="0"/>
              <a:buNone/>
            </a:pPr>
            <a:r>
              <a:rPr lang="fr-CH" noProof="0" dirty="0"/>
              <a:t>Voici quelques points plus importants pour la participation</a:t>
            </a:r>
          </a:p>
          <a:p>
            <a:r>
              <a:rPr lang="fr-CH" sz="1200" kern="1200" dirty="0">
                <a:solidFill>
                  <a:schemeClr val="tx1"/>
                </a:solidFill>
                <a:effectLst/>
                <a:latin typeface="+mn-lt"/>
                <a:ea typeface="+mn-ea"/>
                <a:cs typeface="+mn-cs"/>
              </a:rPr>
              <a:t>Avantages de la participation :</a:t>
            </a:r>
          </a:p>
          <a:p>
            <a:endParaRPr lang="fr-CH" sz="1200" kern="1200" dirty="0">
              <a:solidFill>
                <a:schemeClr val="tx1"/>
              </a:solidFill>
              <a:effectLst/>
              <a:latin typeface="+mn-lt"/>
              <a:ea typeface="+mn-ea"/>
              <a:cs typeface="+mn-cs"/>
            </a:endParaRPr>
          </a:p>
          <a:p>
            <a:r>
              <a:rPr lang="fr-CH" sz="1200" kern="1200" dirty="0">
                <a:solidFill>
                  <a:schemeClr val="tx1"/>
                </a:solidFill>
                <a:effectLst/>
                <a:latin typeface="+mn-lt"/>
                <a:ea typeface="+mn-ea"/>
                <a:cs typeface="+mn-cs"/>
              </a:rPr>
              <a:t>- Le coach (avatar) vous aide à gérer le stress.</a:t>
            </a:r>
          </a:p>
          <a:p>
            <a:r>
              <a:rPr lang="fr-CH" sz="1200" kern="1200" dirty="0">
                <a:solidFill>
                  <a:schemeClr val="tx1"/>
                </a:solidFill>
                <a:effectLst/>
                <a:latin typeface="+mn-lt"/>
                <a:ea typeface="+mn-ea"/>
                <a:cs typeface="+mn-cs"/>
              </a:rPr>
              <a:t>- Le coach vous aide dans vos rapports avec vos amis, votre famille, votre patron, etc. Il renforce votre compétence sociale.</a:t>
            </a:r>
          </a:p>
          <a:p>
            <a:pPr lvl="0"/>
            <a:r>
              <a:rPr lang="fr-CH" sz="1200" kern="1200" dirty="0">
                <a:solidFill>
                  <a:schemeClr val="tx1"/>
                </a:solidFill>
                <a:effectLst/>
                <a:latin typeface="+mn-lt"/>
                <a:ea typeface="+mn-ea"/>
                <a:cs typeface="+mn-cs"/>
              </a:rPr>
              <a:t>- Vous avez la possibilité de poser des questions personnelles et anonymes à des experts</a:t>
            </a:r>
          </a:p>
          <a:p>
            <a:r>
              <a:rPr lang="fr-CH" sz="1200" kern="1200" dirty="0">
                <a:solidFill>
                  <a:schemeClr val="tx1"/>
                </a:solidFill>
                <a:effectLst/>
                <a:latin typeface="+mn-lt"/>
                <a:ea typeface="+mn-ea"/>
                <a:cs typeface="+mn-cs"/>
              </a:rPr>
              <a:t>- Vous pouvez décider vous-même du degré d'activité que vous souhaitez adopter. Plus vous êtes actif, plus vous avez de chances de gagner un grand prix.</a:t>
            </a:r>
          </a:p>
          <a:p>
            <a:r>
              <a:rPr lang="fr-CH" sz="1200" kern="1200" dirty="0">
                <a:solidFill>
                  <a:schemeClr val="tx1"/>
                </a:solidFill>
                <a:effectLst/>
                <a:latin typeface="+mn-lt"/>
                <a:ea typeface="+mn-ea"/>
                <a:cs typeface="+mn-cs"/>
              </a:rPr>
              <a:t>- L'application est gratuite et vous pouvez vous déconnecter et désinstaller l'application à tout moment.</a:t>
            </a:r>
          </a:p>
          <a:p>
            <a:r>
              <a:rPr lang="fr-CH" sz="1200" kern="1200" dirty="0">
                <a:solidFill>
                  <a:schemeClr val="tx1"/>
                </a:solidFill>
                <a:effectLst/>
                <a:latin typeface="+mn-lt"/>
                <a:ea typeface="+mn-ea"/>
                <a:cs typeface="+mn-cs"/>
              </a:rPr>
              <a:t>- Vos données sont sûres et anonymes. (Vous n'êtes pas obligé de me montrer votre évaluation (</a:t>
            </a:r>
            <a:r>
              <a:rPr lang="fr-CH" sz="1200" kern="1200" dirty="0" err="1">
                <a:solidFill>
                  <a:schemeClr val="tx1"/>
                </a:solidFill>
                <a:effectLst/>
                <a:latin typeface="+mn-lt"/>
                <a:ea typeface="+mn-ea"/>
                <a:cs typeface="+mn-cs"/>
              </a:rPr>
              <a:t>professeur-e</a:t>
            </a:r>
            <a:r>
              <a:rPr lang="fr-CH" sz="1200" kern="1200" dirty="0">
                <a:solidFill>
                  <a:schemeClr val="tx1"/>
                </a:solidFill>
                <a:effectLst/>
                <a:latin typeface="+mn-lt"/>
                <a:ea typeface="+mn-ea"/>
                <a:cs typeface="+mn-cs"/>
              </a:rPr>
              <a:t>) à la fin). </a:t>
            </a:r>
          </a:p>
          <a:p>
            <a:pPr marL="171450" indent="-171450">
              <a:buFontTx/>
              <a:buChar char="-"/>
            </a:pPr>
            <a:r>
              <a:rPr lang="fr-CH" sz="1200" kern="1200" dirty="0">
                <a:solidFill>
                  <a:schemeClr val="tx1"/>
                </a:solidFill>
                <a:effectLst/>
                <a:latin typeface="+mn-lt"/>
                <a:ea typeface="+mn-ea"/>
                <a:cs typeface="+mn-cs"/>
              </a:rPr>
              <a:t>L'essai ne coûte rien. Il suffit de se connecter, de voir si le coach vous aide, sinon vous pouvez vous déconnecter rapidement.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CH" sz="1200" kern="1200" dirty="0">
                <a:solidFill>
                  <a:schemeClr val="tx1"/>
                </a:solidFill>
                <a:effectLst/>
                <a:latin typeface="+mn-lt"/>
                <a:ea typeface="+mn-ea"/>
                <a:cs typeface="+mn-cs"/>
              </a:rPr>
              <a:t>Touche d’aide en cas de situation d’urgence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CH" sz="1200" kern="1200" dirty="0">
                <a:solidFill>
                  <a:schemeClr val="tx1"/>
                </a:solidFill>
                <a:effectLst/>
                <a:latin typeface="+mn-lt"/>
                <a:ea typeface="+mn-ea"/>
                <a:cs typeface="+mn-cs"/>
              </a:rPr>
              <a:t>Bonus : coaching supplémentaire pouvant être activé si on souhaite diminuer sa consommation de tabac et/ou d’alcool</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fr-CH"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CH" noProof="0" dirty="0"/>
              <a:t>Si vous n'aimez plus l'application ou si votre coach</a:t>
            </a:r>
            <a:r>
              <a:rPr lang="fr-CH" baseline="0" noProof="0" dirty="0"/>
              <a:t> (avatar)</a:t>
            </a:r>
            <a:r>
              <a:rPr lang="fr-CH" noProof="0" dirty="0"/>
              <a:t> ne peut pas vous aider, vous pouvez bien sûr vous déconnecter et désinstaller l'application à tout moment. Dans ce cas, le</a:t>
            </a:r>
            <a:r>
              <a:rPr lang="fr-CH" baseline="0" noProof="0" dirty="0"/>
              <a:t> coach</a:t>
            </a:r>
            <a:r>
              <a:rPr lang="fr-CH" noProof="0" dirty="0"/>
              <a:t> ne vous contactera plus.</a:t>
            </a:r>
            <a:endParaRPr lang="fr-CH" sz="1200" kern="1200" dirty="0">
              <a:solidFill>
                <a:schemeClr val="tx1"/>
              </a:solidFill>
              <a:effectLst/>
              <a:latin typeface="+mn-lt"/>
              <a:ea typeface="+mn-ea"/>
              <a:cs typeface="+mn-cs"/>
            </a:endParaRPr>
          </a:p>
          <a:p>
            <a:pPr marL="0" indent="0">
              <a:buFont typeface="Arial" panose="020B0604020202020204" pitchFamily="34" charset="0"/>
              <a:buNone/>
            </a:pPr>
            <a:endParaRPr lang="fr-CH" noProof="0" dirty="0"/>
          </a:p>
        </p:txBody>
      </p:sp>
      <p:sp>
        <p:nvSpPr>
          <p:cNvPr id="4" name="Foliennummernplatzhalter 3"/>
          <p:cNvSpPr>
            <a:spLocks noGrp="1"/>
          </p:cNvSpPr>
          <p:nvPr>
            <p:ph type="sldNum" sz="quarter" idx="5"/>
          </p:nvPr>
        </p:nvSpPr>
        <p:spPr/>
        <p:txBody>
          <a:bodyPr/>
          <a:lstStyle/>
          <a:p>
            <a:fld id="{05B659B1-4742-4ABB-8AAD-A1867ABFD614}" type="slidenum">
              <a:rPr lang="de-CH" smtClean="0"/>
              <a:t>5</a:t>
            </a:fld>
            <a:endParaRPr lang="de-CH"/>
          </a:p>
        </p:txBody>
      </p:sp>
    </p:spTree>
    <p:extLst>
      <p:ext uri="{BB962C8B-B14F-4D97-AF65-F5344CB8AC3E}">
        <p14:creationId xmlns:p14="http://schemas.microsoft.com/office/powerpoint/2010/main" val="38145679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H" baseline="0" noProof="0" dirty="0"/>
              <a:t>Le programme dure de 1 mois ½ à 4 mois selon les besoins de l’élève.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H" baseline="0" noProof="0" dirty="0"/>
              <a:t>Le coach personnel soutiendra dans les deux compétences de vie que l’élève à choisi avez choisies. Parfois avec une vidéo, un quiz ou un exercice.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H" baseline="0" noProof="0" dirty="0"/>
              <a:t>A son rythme l’élève peut consulter selon son envie et dans l’ordre qui le souhaite parmi  12 thèmes sur le module de son choix, puis après avoir fini son premier module, il pourra commencer le 2</a:t>
            </a:r>
            <a:r>
              <a:rPr lang="fr-CH" baseline="30000" noProof="0" dirty="0"/>
              <a:t>ème</a:t>
            </a:r>
            <a:r>
              <a:rPr lang="fr-CH" baseline="0" noProof="0" dirty="0"/>
              <a:t> modules avec à nouveau 12 thèmes. Le programme commencera dès l’inscription.</a:t>
            </a:r>
          </a:p>
        </p:txBody>
      </p:sp>
      <p:sp>
        <p:nvSpPr>
          <p:cNvPr id="4" name="Foliennummernplatzhalter 3"/>
          <p:cNvSpPr>
            <a:spLocks noGrp="1"/>
          </p:cNvSpPr>
          <p:nvPr>
            <p:ph type="sldNum" sz="quarter" idx="5"/>
          </p:nvPr>
        </p:nvSpPr>
        <p:spPr/>
        <p:txBody>
          <a:bodyPr/>
          <a:lstStyle/>
          <a:p>
            <a:fld id="{05B659B1-4742-4ABB-8AAD-A1867ABFD614}" type="slidenum">
              <a:rPr lang="de-CH" smtClean="0"/>
              <a:t>6</a:t>
            </a:fld>
            <a:endParaRPr lang="de-CH"/>
          </a:p>
        </p:txBody>
      </p:sp>
    </p:spTree>
    <p:extLst>
      <p:ext uri="{BB962C8B-B14F-4D97-AF65-F5344CB8AC3E}">
        <p14:creationId xmlns:p14="http://schemas.microsoft.com/office/powerpoint/2010/main" val="38145679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de-CH" dirty="0"/>
              <a:t>Durant le coaching de 4 mois, les élèves pourront poser des</a:t>
            </a:r>
            <a:r>
              <a:rPr lang="de-CH" baseline="0" dirty="0"/>
              <a:t> que</a:t>
            </a:r>
            <a:r>
              <a:rPr lang="de-CH" dirty="0"/>
              <a:t>stions personnelles et anonymes à un expert.</a:t>
            </a:r>
            <a:endParaRPr lang="fr-CH" dirty="0"/>
          </a:p>
        </p:txBody>
      </p:sp>
      <p:sp>
        <p:nvSpPr>
          <p:cNvPr id="4" name="Espace réservé du numéro de diapositive 3"/>
          <p:cNvSpPr>
            <a:spLocks noGrp="1"/>
          </p:cNvSpPr>
          <p:nvPr>
            <p:ph type="sldNum" sz="quarter" idx="10"/>
          </p:nvPr>
        </p:nvSpPr>
        <p:spPr/>
        <p:txBody>
          <a:bodyPr/>
          <a:lstStyle/>
          <a:p>
            <a:fld id="{05B659B1-4742-4ABB-8AAD-A1867ABFD614}" type="slidenum">
              <a:rPr lang="de-CH" smtClean="0"/>
              <a:t>7</a:t>
            </a:fld>
            <a:endParaRPr lang="de-CH"/>
          </a:p>
        </p:txBody>
      </p:sp>
    </p:spTree>
    <p:extLst>
      <p:ext uri="{BB962C8B-B14F-4D97-AF65-F5344CB8AC3E}">
        <p14:creationId xmlns:p14="http://schemas.microsoft.com/office/powerpoint/2010/main" val="41801687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H" sz="1200" b="0" i="0" u="none" strike="noStrike" kern="1200" dirty="0">
                <a:solidFill>
                  <a:schemeClr val="tx1"/>
                </a:solidFill>
                <a:effectLst/>
                <a:latin typeface="+mn-lt"/>
                <a:ea typeface="+mn-ea"/>
                <a:cs typeface="+mn-cs"/>
              </a:rPr>
              <a:t>Cette</a:t>
            </a:r>
            <a:r>
              <a:rPr lang="fr-CH" sz="1200" b="0" i="0" u="none" strike="noStrike" kern="1200" baseline="0" dirty="0">
                <a:solidFill>
                  <a:schemeClr val="tx1"/>
                </a:solidFill>
                <a:effectLst/>
                <a:latin typeface="+mn-lt"/>
                <a:ea typeface="+mn-ea"/>
                <a:cs typeface="+mn-cs"/>
              </a:rPr>
              <a:t> année d</a:t>
            </a:r>
            <a:r>
              <a:rPr lang="fr-CH" sz="1200" b="0" i="0" u="none" strike="noStrike" kern="1200" dirty="0">
                <a:solidFill>
                  <a:schemeClr val="tx1"/>
                </a:solidFill>
                <a:effectLst/>
                <a:latin typeface="+mn-lt"/>
                <a:ea typeface="+mn-ea"/>
                <a:cs typeface="+mn-cs"/>
              </a:rPr>
              <a:t>es badges virtuels pour t'encourager à utiliser activement le coaching à long terme te sont proposé:</a:t>
            </a:r>
          </a:p>
          <a:p>
            <a:r>
              <a:rPr lang="fr-CH" sz="1200" b="0" i="0" u="none" strike="noStrike" kern="1200" dirty="0">
                <a:solidFill>
                  <a:schemeClr val="tx1"/>
                </a:solidFill>
                <a:effectLst/>
                <a:latin typeface="+mn-lt"/>
                <a:ea typeface="+mn-ea"/>
                <a:cs typeface="+mn-cs"/>
              </a:rPr>
              <a:t>Voici </a:t>
            </a:r>
            <a:r>
              <a:rPr lang="fr-CH" sz="1200" b="0" i="0" u="none" strike="noStrike" kern="1200" dirty="0" err="1">
                <a:solidFill>
                  <a:schemeClr val="tx1"/>
                </a:solidFill>
                <a:effectLst/>
                <a:latin typeface="+mn-lt"/>
                <a:ea typeface="+mn-ea"/>
                <a:cs typeface="+mn-cs"/>
              </a:rPr>
              <a:t>qq</a:t>
            </a:r>
            <a:r>
              <a:rPr lang="fr-CH" sz="1200" b="0" i="0" u="none" strike="noStrike" kern="1200" dirty="0">
                <a:solidFill>
                  <a:schemeClr val="tx1"/>
                </a:solidFill>
                <a:effectLst/>
                <a:latin typeface="+mn-lt"/>
                <a:ea typeface="+mn-ea"/>
                <a:cs typeface="+mn-cs"/>
              </a:rPr>
              <a:t> exemples</a:t>
            </a:r>
          </a:p>
          <a:p>
            <a:pPr marL="171450" indent="-171450">
              <a:buFontTx/>
              <a:buChar char="-"/>
            </a:pPr>
            <a:r>
              <a:rPr lang="fr-CH" sz="1200" b="0" i="0" u="none" strike="noStrike" kern="1200" dirty="0">
                <a:solidFill>
                  <a:schemeClr val="tx1"/>
                </a:solidFill>
                <a:effectLst/>
                <a:latin typeface="+mn-lt"/>
                <a:ea typeface="+mn-ea"/>
                <a:cs typeface="+mn-cs"/>
              </a:rPr>
              <a:t>Guerrier du </a:t>
            </a:r>
            <a:r>
              <a:rPr lang="fr-CH" sz="1200" b="0" i="0" u="none" strike="noStrike" kern="1200" dirty="0" err="1">
                <a:solidFill>
                  <a:schemeClr val="tx1"/>
                </a:solidFill>
                <a:effectLst/>
                <a:latin typeface="+mn-lt"/>
                <a:ea typeface="+mn-ea"/>
                <a:cs typeface="+mn-cs"/>
              </a:rPr>
              <a:t>we</a:t>
            </a:r>
            <a:r>
              <a:rPr lang="fr-CH" sz="1200" b="0" i="0" u="none" strike="noStrike" kern="1200" dirty="0">
                <a:solidFill>
                  <a:schemeClr val="tx1"/>
                </a:solidFill>
                <a:effectLst/>
                <a:latin typeface="+mn-lt"/>
                <a:ea typeface="+mn-ea"/>
                <a:cs typeface="+mn-cs"/>
              </a:rPr>
              <a:t> ( quand tu</a:t>
            </a:r>
            <a:r>
              <a:rPr lang="fr-CH" sz="1200" b="0" i="0" u="none" strike="noStrike" kern="1200" baseline="0" dirty="0">
                <a:solidFill>
                  <a:schemeClr val="tx1"/>
                </a:solidFill>
                <a:effectLst/>
                <a:latin typeface="+mn-lt"/>
                <a:ea typeface="+mn-ea"/>
                <a:cs typeface="+mn-cs"/>
              </a:rPr>
              <a:t> est actif durant le </a:t>
            </a:r>
            <a:r>
              <a:rPr lang="fr-CH" sz="1200" b="0" i="0" u="none" strike="noStrike" kern="1200" baseline="0" dirty="0" err="1">
                <a:solidFill>
                  <a:schemeClr val="tx1"/>
                </a:solidFill>
                <a:effectLst/>
                <a:latin typeface="+mn-lt"/>
                <a:ea typeface="+mn-ea"/>
                <a:cs typeface="+mn-cs"/>
              </a:rPr>
              <a:t>we</a:t>
            </a:r>
            <a:r>
              <a:rPr lang="fr-CH" sz="1200" b="0" i="0" u="none" strike="noStrike" kern="1200" baseline="0" dirty="0">
                <a:solidFill>
                  <a:schemeClr val="tx1"/>
                </a:solidFill>
                <a:effectLst/>
                <a:latin typeface="+mn-lt"/>
                <a:ea typeface="+mn-ea"/>
                <a:cs typeface="+mn-cs"/>
              </a:rPr>
              <a:t>)</a:t>
            </a:r>
            <a:endParaRPr lang="fr-CH" sz="1200" b="0" i="0" u="none" strike="noStrike" kern="1200" dirty="0">
              <a:solidFill>
                <a:schemeClr val="tx1"/>
              </a:solidFill>
              <a:effectLst/>
              <a:latin typeface="+mn-lt"/>
              <a:ea typeface="+mn-ea"/>
              <a:cs typeface="+mn-cs"/>
            </a:endParaRPr>
          </a:p>
          <a:p>
            <a:pPr marL="171450" indent="-171450">
              <a:buFontTx/>
              <a:buChar char="-"/>
            </a:pPr>
            <a:r>
              <a:rPr lang="fr-CH" sz="1200" b="0" i="0" u="none" strike="noStrike" kern="1200" dirty="0" err="1">
                <a:solidFill>
                  <a:schemeClr val="tx1"/>
                </a:solidFill>
                <a:effectLst/>
                <a:latin typeface="+mn-lt"/>
                <a:ea typeface="+mn-ea"/>
                <a:cs typeface="+mn-cs"/>
              </a:rPr>
              <a:t>Poete</a:t>
            </a:r>
            <a:r>
              <a:rPr lang="fr-CH" sz="1200" b="0" i="0" u="none" strike="noStrike" kern="1200" dirty="0">
                <a:solidFill>
                  <a:schemeClr val="tx1"/>
                </a:solidFill>
                <a:effectLst/>
                <a:latin typeface="+mn-lt"/>
                <a:ea typeface="+mn-ea"/>
                <a:cs typeface="+mn-cs"/>
              </a:rPr>
              <a:t> photographe = quand tu publies des photos lors des challenges</a:t>
            </a:r>
          </a:p>
          <a:p>
            <a:pPr marL="171450" indent="-171450">
              <a:buFontTx/>
              <a:buChar char="-"/>
            </a:pPr>
            <a:r>
              <a:rPr lang="fr-CH" sz="1200" b="0" i="0" u="none" strike="noStrike" kern="1200" dirty="0">
                <a:solidFill>
                  <a:schemeClr val="tx1"/>
                </a:solidFill>
                <a:effectLst/>
                <a:latin typeface="+mn-lt"/>
                <a:ea typeface="+mn-ea"/>
                <a:cs typeface="+mn-cs"/>
              </a:rPr>
              <a:t>Avide</a:t>
            </a:r>
            <a:r>
              <a:rPr lang="fr-CH" sz="1200" b="0" i="0" u="none" strike="noStrike" kern="1200" baseline="0" dirty="0">
                <a:solidFill>
                  <a:schemeClr val="tx1"/>
                </a:solidFill>
                <a:effectLst/>
                <a:latin typeface="+mn-lt"/>
                <a:ea typeface="+mn-ea"/>
                <a:cs typeface="+mn-cs"/>
              </a:rPr>
              <a:t> de savoir = quand tu poses une questions à un expert</a:t>
            </a:r>
          </a:p>
          <a:p>
            <a:pPr marL="171450" indent="-171450">
              <a:buFontTx/>
              <a:buChar char="-"/>
            </a:pPr>
            <a:r>
              <a:rPr lang="fr-CH" sz="1200" b="0" i="0" u="none" strike="noStrike" kern="1200" baseline="0" dirty="0">
                <a:solidFill>
                  <a:schemeClr val="tx1"/>
                </a:solidFill>
                <a:effectLst/>
                <a:latin typeface="+mn-lt"/>
                <a:ea typeface="+mn-ea"/>
                <a:cs typeface="+mn-cs"/>
              </a:rPr>
              <a:t>Collectionneur = quand tu gagnes plus de 80 crédits</a:t>
            </a:r>
          </a:p>
          <a:p>
            <a:pPr marL="171450" indent="-171450">
              <a:buFontTx/>
              <a:buChar char="-"/>
            </a:pPr>
            <a:r>
              <a:rPr lang="fr-CH" sz="1200" b="0" i="0" u="none" strike="noStrike" kern="1200" baseline="0" dirty="0" err="1">
                <a:solidFill>
                  <a:schemeClr val="tx1"/>
                </a:solidFill>
                <a:effectLst/>
                <a:latin typeface="+mn-lt"/>
                <a:ea typeface="+mn-ea"/>
                <a:cs typeface="+mn-cs"/>
              </a:rPr>
              <a:t>etc</a:t>
            </a:r>
            <a:endParaRPr lang="fr-CH" sz="1200" b="0" i="0" u="none" strike="noStrike" kern="1200" baseline="0" dirty="0">
              <a:solidFill>
                <a:schemeClr val="tx1"/>
              </a:solidFill>
              <a:effectLst/>
              <a:latin typeface="+mn-lt"/>
              <a:ea typeface="+mn-ea"/>
              <a:cs typeface="+mn-cs"/>
            </a:endParaRPr>
          </a:p>
          <a:p>
            <a:pPr marL="171450" indent="-171450">
              <a:buFontTx/>
              <a:buChar char="-"/>
            </a:pPr>
            <a:endParaRPr lang="fr-CH" dirty="0"/>
          </a:p>
        </p:txBody>
      </p:sp>
      <p:sp>
        <p:nvSpPr>
          <p:cNvPr id="4" name="Espace réservé du numéro de diapositive 3"/>
          <p:cNvSpPr>
            <a:spLocks noGrp="1"/>
          </p:cNvSpPr>
          <p:nvPr>
            <p:ph type="sldNum" sz="quarter" idx="10"/>
          </p:nvPr>
        </p:nvSpPr>
        <p:spPr/>
        <p:txBody>
          <a:bodyPr/>
          <a:lstStyle/>
          <a:p>
            <a:fld id="{05B659B1-4742-4ABB-8AAD-A1867ABFD614}" type="slidenum">
              <a:rPr lang="de-CH" smtClean="0"/>
              <a:t>8</a:t>
            </a:fld>
            <a:endParaRPr lang="de-CH"/>
          </a:p>
        </p:txBody>
      </p:sp>
    </p:spTree>
    <p:extLst>
      <p:ext uri="{BB962C8B-B14F-4D97-AF65-F5344CB8AC3E}">
        <p14:creationId xmlns:p14="http://schemas.microsoft.com/office/powerpoint/2010/main" val="15649718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H" b="1" dirty="0"/>
              <a:t>Premier prix national : </a:t>
            </a:r>
            <a:r>
              <a:rPr lang="fr-CH" b="0" dirty="0"/>
              <a:t>1</a:t>
            </a:r>
            <a:r>
              <a:rPr lang="fr-CH" b="0" baseline="0" dirty="0"/>
              <a:t> bon de 500.- dans le magasin de ton choix et pleins d’autres lots encore...</a:t>
            </a:r>
            <a:endParaRPr lang="fr-CH" dirty="0"/>
          </a:p>
          <a:p>
            <a:pPr lvl="0"/>
            <a:r>
              <a:rPr lang="fr-CH" sz="1200" b="1" kern="1200" dirty="0">
                <a:solidFill>
                  <a:schemeClr val="tx1"/>
                </a:solidFill>
                <a:effectLst/>
                <a:latin typeface="+mn-lt"/>
                <a:ea typeface="+mn-ea"/>
                <a:cs typeface="+mn-cs"/>
              </a:rPr>
              <a:t>Premier prix cantonal </a:t>
            </a:r>
            <a:r>
              <a:rPr lang="fr-CH" sz="1200" kern="1200" dirty="0">
                <a:solidFill>
                  <a:schemeClr val="tx1"/>
                </a:solidFill>
                <a:effectLst/>
                <a:latin typeface="+mn-lt"/>
                <a:ea typeface="+mn-ea"/>
                <a:cs typeface="+mn-cs"/>
              </a:rPr>
              <a:t>: 1 bon de 300.- dans le magasin de ton choix</a:t>
            </a:r>
          </a:p>
          <a:p>
            <a:pPr lvl="0"/>
            <a:endParaRPr lang="fr-CH" sz="1200" kern="1200" dirty="0">
              <a:solidFill>
                <a:schemeClr val="tx1"/>
              </a:solidFill>
              <a:effectLst/>
              <a:latin typeface="+mn-lt"/>
              <a:ea typeface="+mn-ea"/>
              <a:cs typeface="+mn-cs"/>
            </a:endParaRPr>
          </a:p>
          <a:p>
            <a:r>
              <a:rPr lang="fr-CH" sz="1200" dirty="0">
                <a:latin typeface="+mn-lt"/>
              </a:rPr>
              <a:t>1 vol en avion pour 2-3 personnes </a:t>
            </a:r>
          </a:p>
          <a:p>
            <a:r>
              <a:rPr lang="fr-CH" sz="1200" dirty="0" err="1">
                <a:latin typeface="+mn-lt"/>
              </a:rPr>
              <a:t>Europapark</a:t>
            </a:r>
            <a:r>
              <a:rPr lang="fr-CH" sz="1200" dirty="0">
                <a:latin typeface="+mn-lt"/>
              </a:rPr>
              <a:t> pour 2 personnes (trajet compris)</a:t>
            </a:r>
          </a:p>
          <a:p>
            <a:r>
              <a:rPr lang="fr-CH" sz="1200" dirty="0">
                <a:latin typeface="+mn-lt"/>
              </a:rPr>
              <a:t>2 vols </a:t>
            </a:r>
            <a:r>
              <a:rPr lang="fr-CH" sz="1200" dirty="0" err="1">
                <a:latin typeface="+mn-lt"/>
              </a:rPr>
              <a:t>RealFly</a:t>
            </a:r>
            <a:endParaRPr lang="fr-CH" sz="1200" dirty="0">
              <a:latin typeface="+mn-lt"/>
            </a:endParaRPr>
          </a:p>
          <a:p>
            <a:r>
              <a:rPr lang="fr-CH" sz="1200" dirty="0">
                <a:latin typeface="+mn-lt"/>
              </a:rPr>
              <a:t>2 x 100 cash</a:t>
            </a:r>
          </a:p>
          <a:p>
            <a:r>
              <a:rPr lang="fr-CH" sz="1200" dirty="0">
                <a:latin typeface="+mn-lt"/>
              </a:rPr>
              <a:t>7 sessions d’1h de </a:t>
            </a:r>
            <a:r>
              <a:rPr lang="fr-CH" sz="1200" dirty="0" err="1">
                <a:latin typeface="+mn-lt"/>
              </a:rPr>
              <a:t>bodyboard</a:t>
            </a:r>
            <a:r>
              <a:rPr lang="fr-CH" sz="1200" dirty="0">
                <a:latin typeface="+mn-lt"/>
              </a:rPr>
              <a:t> (à </a:t>
            </a:r>
            <a:r>
              <a:rPr lang="fr-CH" sz="1200" dirty="0" err="1">
                <a:latin typeface="+mn-lt"/>
              </a:rPr>
              <a:t>Xstream</a:t>
            </a:r>
            <a:r>
              <a:rPr lang="fr-CH" sz="1200" dirty="0">
                <a:latin typeface="+mn-lt"/>
              </a:rPr>
              <a:t> </a:t>
            </a:r>
            <a:r>
              <a:rPr lang="fr-CH" sz="1200" dirty="0" err="1">
                <a:latin typeface="+mn-lt"/>
              </a:rPr>
              <a:t>Collombey</a:t>
            </a:r>
            <a:r>
              <a:rPr lang="fr-CH" sz="1200" dirty="0">
                <a:latin typeface="+mn-lt"/>
              </a:rPr>
              <a:t>)</a:t>
            </a:r>
          </a:p>
          <a:p>
            <a:r>
              <a:rPr lang="fr-CH" sz="1200" dirty="0">
                <a:latin typeface="+mn-lt"/>
              </a:rPr>
              <a:t>1 initiation au golf d'1h avec un pro pour 2 personnes (Golf club de Sion)</a:t>
            </a:r>
          </a:p>
          <a:p>
            <a:r>
              <a:rPr lang="fr-CH" sz="1200" dirty="0">
                <a:latin typeface="+mn-lt"/>
              </a:rPr>
              <a:t>4 journées de ski, à Verbier </a:t>
            </a:r>
          </a:p>
          <a:p>
            <a:r>
              <a:rPr lang="fr-CH" sz="1200" dirty="0">
                <a:latin typeface="+mn-lt"/>
              </a:rPr>
              <a:t>5 bons pour une Escape Room (</a:t>
            </a:r>
            <a:r>
              <a:rPr lang="fr-CH" sz="1200" dirty="0" err="1">
                <a:latin typeface="+mn-lt"/>
              </a:rPr>
              <a:t>EscapeSion</a:t>
            </a:r>
            <a:r>
              <a:rPr lang="fr-CH" sz="1200" dirty="0">
                <a:latin typeface="+mn-lt"/>
              </a:rPr>
              <a:t>)</a:t>
            </a:r>
          </a:p>
          <a:p>
            <a:r>
              <a:rPr lang="fr-CH" sz="1200" dirty="0">
                <a:latin typeface="+mn-lt"/>
              </a:rPr>
              <a:t>6 journées Aquaparc </a:t>
            </a:r>
          </a:p>
          <a:p>
            <a:r>
              <a:rPr lang="fr-CH" sz="1200" dirty="0">
                <a:latin typeface="+mn-lt"/>
              </a:rPr>
              <a:t>1 session de ski indoor pour 4-5 personnes (Loco Ski </a:t>
            </a:r>
            <a:r>
              <a:rPr lang="fr-CH" sz="1200" dirty="0" err="1">
                <a:latin typeface="+mn-lt"/>
              </a:rPr>
              <a:t>Academy</a:t>
            </a:r>
            <a:r>
              <a:rPr lang="fr-CH" sz="1200" dirty="0">
                <a:latin typeface="+mn-lt"/>
              </a:rPr>
              <a:t>)</a:t>
            </a:r>
          </a:p>
          <a:p>
            <a:r>
              <a:rPr lang="fr-CH" sz="1200" dirty="0">
                <a:latin typeface="+mn-lt"/>
              </a:rPr>
              <a:t>5 bons de 100.- sur une formation au permis B (ABC Auto-Ecole Sion)</a:t>
            </a:r>
          </a:p>
          <a:p>
            <a:r>
              <a:rPr lang="fr-CH" sz="1200" dirty="0">
                <a:latin typeface="+mn-lt"/>
              </a:rPr>
              <a:t>50 parties de bowling (</a:t>
            </a:r>
            <a:r>
              <a:rPr lang="fr-CH" sz="1200" dirty="0" err="1">
                <a:latin typeface="+mn-lt"/>
              </a:rPr>
              <a:t>FunPlanet</a:t>
            </a:r>
            <a:r>
              <a:rPr lang="fr-CH" sz="1200" dirty="0">
                <a:latin typeface="+mn-lt"/>
              </a:rPr>
              <a:t> Villeneuve)</a:t>
            </a:r>
          </a:p>
          <a:p>
            <a:r>
              <a:rPr lang="fr-CH" sz="1200" dirty="0">
                <a:latin typeface="+mn-lt"/>
              </a:rPr>
              <a:t>2 bons de réflexologie anti-stress de 45’ (Cathy Berthouzoz)</a:t>
            </a:r>
          </a:p>
          <a:p>
            <a:r>
              <a:rPr lang="fr-CH" sz="1200" dirty="0">
                <a:latin typeface="+mn-lt"/>
              </a:rPr>
              <a:t>1 service à raclette pour 4 personnes (Electro-Matériel Sion)</a:t>
            </a:r>
          </a:p>
          <a:p>
            <a:r>
              <a:rPr lang="fr-CH" sz="1200" dirty="0">
                <a:latin typeface="+mn-lt"/>
              </a:rPr>
              <a:t>10 lots de 5l de sirop Morand avec recette de cocktail sans alcool</a:t>
            </a:r>
          </a:p>
          <a:p>
            <a:r>
              <a:rPr lang="fr-CH" sz="1200" dirty="0">
                <a:latin typeface="+mn-lt"/>
              </a:rPr>
              <a:t>20 parcours pour une activité à choix </a:t>
            </a:r>
            <a:r>
              <a:rPr lang="fr-CH" sz="1200" dirty="0" err="1">
                <a:latin typeface="+mn-lt"/>
              </a:rPr>
              <a:t>Swin</a:t>
            </a:r>
            <a:r>
              <a:rPr lang="fr-CH" sz="1200" dirty="0">
                <a:latin typeface="+mn-lt"/>
              </a:rPr>
              <a:t> Golf, Foot Golf ou Tir à l'arc à </a:t>
            </a:r>
            <a:r>
              <a:rPr lang="fr-CH" sz="1200" dirty="0" err="1">
                <a:latin typeface="+mn-lt"/>
              </a:rPr>
              <a:t>Nax</a:t>
            </a:r>
            <a:endParaRPr lang="fr-CH" sz="1200" dirty="0">
              <a:latin typeface="+mn-lt"/>
            </a:endParaRPr>
          </a:p>
          <a:p>
            <a:r>
              <a:rPr lang="fr-CH" sz="1200" dirty="0">
                <a:latin typeface="+mn-lt"/>
              </a:rPr>
              <a:t>10 entrées accrobranche (Parc Aventure: Aigle, Sion, Signal de </a:t>
            </a:r>
            <a:r>
              <a:rPr lang="fr-CH" sz="1200" dirty="0" err="1">
                <a:latin typeface="+mn-lt"/>
              </a:rPr>
              <a:t>Bougy</a:t>
            </a:r>
            <a:r>
              <a:rPr lang="fr-CH" sz="1200" dirty="0">
                <a:latin typeface="+mn-lt"/>
              </a:rPr>
              <a:t>) </a:t>
            </a:r>
          </a:p>
          <a:p>
            <a:r>
              <a:rPr lang="fr-CH" sz="1200" dirty="0">
                <a:latin typeface="+mn-lt"/>
              </a:rPr>
              <a:t>1 distributeur à popcorn (Electro-Matériel Sion)</a:t>
            </a:r>
          </a:p>
          <a:p>
            <a:r>
              <a:rPr lang="fr-CH" sz="1200" dirty="0"/>
              <a:t>5 entrées escalade (</a:t>
            </a:r>
            <a:r>
              <a:rPr lang="fr-CH" sz="1200" dirty="0" err="1"/>
              <a:t>Vertic</a:t>
            </a:r>
            <a:r>
              <a:rPr lang="fr-CH" sz="1200" dirty="0"/>
              <a:t>-Halle Saxon)</a:t>
            </a:r>
          </a:p>
          <a:p>
            <a:r>
              <a:rPr lang="fr-CH" sz="1200" dirty="0"/>
              <a:t>6 parties de laser </a:t>
            </a:r>
            <a:r>
              <a:rPr lang="fr-CH" sz="1200" dirty="0" err="1"/>
              <a:t>game</a:t>
            </a:r>
            <a:r>
              <a:rPr lang="fr-CH" sz="1200" dirty="0"/>
              <a:t> (Villeneuve)</a:t>
            </a:r>
          </a:p>
          <a:p>
            <a:r>
              <a:rPr lang="fr-CH" sz="1200" dirty="0"/>
              <a:t>20 entrées à la patinoire de Monthey </a:t>
            </a:r>
          </a:p>
          <a:p>
            <a:r>
              <a:rPr lang="fr-CH" sz="1200" dirty="0"/>
              <a:t>10 entrées pour un match de hockey (Sierre)</a:t>
            </a:r>
          </a:p>
          <a:p>
            <a:r>
              <a:rPr lang="fr-CH" sz="1200" dirty="0"/>
              <a:t>2 maillots de foot + écharpes (FC Sion)</a:t>
            </a:r>
          </a:p>
          <a:p>
            <a:r>
              <a:rPr lang="fr-CH" sz="1200" dirty="0"/>
              <a:t>1 sèche cheveux (Electro-Matériel Sion)</a:t>
            </a:r>
          </a:p>
          <a:p>
            <a:pPr lvl="0"/>
            <a:endParaRPr lang="fr-CH"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05B659B1-4742-4ABB-8AAD-A1867ABFD614}" type="slidenum">
              <a:rPr lang="de-CH" smtClean="0"/>
              <a:t>9</a:t>
            </a:fld>
            <a:endParaRPr lang="de-CH"/>
          </a:p>
        </p:txBody>
      </p:sp>
    </p:spTree>
    <p:extLst>
      <p:ext uri="{BB962C8B-B14F-4D97-AF65-F5344CB8AC3E}">
        <p14:creationId xmlns:p14="http://schemas.microsoft.com/office/powerpoint/2010/main" val="42424797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de-DE"/>
              <a:t>Mastertitelformat bearbeiten</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en-US" dirty="0"/>
          </a:p>
        </p:txBody>
      </p:sp>
      <p:sp>
        <p:nvSpPr>
          <p:cNvPr id="4" name="Date Placeholder 3"/>
          <p:cNvSpPr>
            <a:spLocks noGrp="1"/>
          </p:cNvSpPr>
          <p:nvPr>
            <p:ph type="dt" sz="half" idx="10"/>
          </p:nvPr>
        </p:nvSpPr>
        <p:spPr/>
        <p:txBody>
          <a:bodyPr/>
          <a:lstStyle/>
          <a:p>
            <a:fld id="{7E46EE99-21A8-4AFB-AA2C-F9F9768ED14B}" type="datetimeFigureOut">
              <a:rPr lang="de-CH" smtClean="0"/>
              <a:t>29.08.2023</a:t>
            </a:fld>
            <a:endParaRPr lang="de-CH"/>
          </a:p>
        </p:txBody>
      </p:sp>
      <p:sp>
        <p:nvSpPr>
          <p:cNvPr id="5" name="Footer Placeholder 4"/>
          <p:cNvSpPr>
            <a:spLocks noGrp="1"/>
          </p:cNvSpPr>
          <p:nvPr>
            <p:ph type="ftr" sz="quarter" idx="11"/>
          </p:nvPr>
        </p:nvSpPr>
        <p:spPr/>
        <p:txBody>
          <a:bodyPr/>
          <a:lstStyle/>
          <a:p>
            <a:endParaRPr lang="de-CH"/>
          </a:p>
        </p:txBody>
      </p:sp>
      <p:sp>
        <p:nvSpPr>
          <p:cNvPr id="6" name="Slide Number Placeholder 5"/>
          <p:cNvSpPr>
            <a:spLocks noGrp="1"/>
          </p:cNvSpPr>
          <p:nvPr>
            <p:ph type="sldNum" sz="quarter" idx="12"/>
          </p:nvPr>
        </p:nvSpPr>
        <p:spPr/>
        <p:txBody>
          <a:bodyPr/>
          <a:lstStyle/>
          <a:p>
            <a:fld id="{EFD751A5-A3D9-4DDE-B710-7FBE50C68641}" type="slidenum">
              <a:rPr lang="de-CH" smtClean="0"/>
              <a:t>‹N°›</a:t>
            </a:fld>
            <a:endParaRPr lang="de-CH"/>
          </a:p>
        </p:txBody>
      </p:sp>
    </p:spTree>
    <p:extLst>
      <p:ext uri="{BB962C8B-B14F-4D97-AF65-F5344CB8AC3E}">
        <p14:creationId xmlns:p14="http://schemas.microsoft.com/office/powerpoint/2010/main" val="3380694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a:p>
        </p:txBody>
      </p:sp>
      <p:sp>
        <p:nvSpPr>
          <p:cNvPr id="3" name="Vertical Text Placehold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e Placeholder 3"/>
          <p:cNvSpPr>
            <a:spLocks noGrp="1"/>
          </p:cNvSpPr>
          <p:nvPr>
            <p:ph type="dt" sz="half" idx="10"/>
          </p:nvPr>
        </p:nvSpPr>
        <p:spPr/>
        <p:txBody>
          <a:bodyPr/>
          <a:lstStyle/>
          <a:p>
            <a:fld id="{7E46EE99-21A8-4AFB-AA2C-F9F9768ED14B}" type="datetimeFigureOut">
              <a:rPr lang="de-CH" smtClean="0"/>
              <a:t>29.08.2023</a:t>
            </a:fld>
            <a:endParaRPr lang="de-CH"/>
          </a:p>
        </p:txBody>
      </p:sp>
      <p:sp>
        <p:nvSpPr>
          <p:cNvPr id="5" name="Footer Placeholder 4"/>
          <p:cNvSpPr>
            <a:spLocks noGrp="1"/>
          </p:cNvSpPr>
          <p:nvPr>
            <p:ph type="ftr" sz="quarter" idx="11"/>
          </p:nvPr>
        </p:nvSpPr>
        <p:spPr/>
        <p:txBody>
          <a:bodyPr/>
          <a:lstStyle/>
          <a:p>
            <a:endParaRPr lang="de-CH"/>
          </a:p>
        </p:txBody>
      </p:sp>
      <p:sp>
        <p:nvSpPr>
          <p:cNvPr id="6" name="Slide Number Placeholder 5"/>
          <p:cNvSpPr>
            <a:spLocks noGrp="1"/>
          </p:cNvSpPr>
          <p:nvPr>
            <p:ph type="sldNum" sz="quarter" idx="12"/>
          </p:nvPr>
        </p:nvSpPr>
        <p:spPr/>
        <p:txBody>
          <a:bodyPr/>
          <a:lstStyle/>
          <a:p>
            <a:fld id="{EFD751A5-A3D9-4DDE-B710-7FBE50C68641}" type="slidenum">
              <a:rPr lang="de-CH" smtClean="0"/>
              <a:t>‹N°›</a:t>
            </a:fld>
            <a:endParaRPr lang="de-CH"/>
          </a:p>
        </p:txBody>
      </p:sp>
    </p:spTree>
    <p:extLst>
      <p:ext uri="{BB962C8B-B14F-4D97-AF65-F5344CB8AC3E}">
        <p14:creationId xmlns:p14="http://schemas.microsoft.com/office/powerpoint/2010/main" val="18396960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de-DE"/>
              <a:t>Mastertitelformat bearbeiten</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e Placeholder 3"/>
          <p:cNvSpPr>
            <a:spLocks noGrp="1"/>
          </p:cNvSpPr>
          <p:nvPr>
            <p:ph type="dt" sz="half" idx="10"/>
          </p:nvPr>
        </p:nvSpPr>
        <p:spPr/>
        <p:txBody>
          <a:bodyPr/>
          <a:lstStyle/>
          <a:p>
            <a:fld id="{7E46EE99-21A8-4AFB-AA2C-F9F9768ED14B}" type="datetimeFigureOut">
              <a:rPr lang="de-CH" smtClean="0"/>
              <a:t>29.08.2023</a:t>
            </a:fld>
            <a:endParaRPr lang="de-CH"/>
          </a:p>
        </p:txBody>
      </p:sp>
      <p:sp>
        <p:nvSpPr>
          <p:cNvPr id="5" name="Footer Placeholder 4"/>
          <p:cNvSpPr>
            <a:spLocks noGrp="1"/>
          </p:cNvSpPr>
          <p:nvPr>
            <p:ph type="ftr" sz="quarter" idx="11"/>
          </p:nvPr>
        </p:nvSpPr>
        <p:spPr/>
        <p:txBody>
          <a:bodyPr/>
          <a:lstStyle/>
          <a:p>
            <a:endParaRPr lang="de-CH"/>
          </a:p>
        </p:txBody>
      </p:sp>
      <p:sp>
        <p:nvSpPr>
          <p:cNvPr id="6" name="Slide Number Placeholder 5"/>
          <p:cNvSpPr>
            <a:spLocks noGrp="1"/>
          </p:cNvSpPr>
          <p:nvPr>
            <p:ph type="sldNum" sz="quarter" idx="12"/>
          </p:nvPr>
        </p:nvSpPr>
        <p:spPr/>
        <p:txBody>
          <a:bodyPr/>
          <a:lstStyle/>
          <a:p>
            <a:fld id="{EFD751A5-A3D9-4DDE-B710-7FBE50C68641}" type="slidenum">
              <a:rPr lang="de-CH" smtClean="0"/>
              <a:t>‹N°›</a:t>
            </a:fld>
            <a:endParaRPr lang="de-CH"/>
          </a:p>
        </p:txBody>
      </p:sp>
    </p:spTree>
    <p:extLst>
      <p:ext uri="{BB962C8B-B14F-4D97-AF65-F5344CB8AC3E}">
        <p14:creationId xmlns:p14="http://schemas.microsoft.com/office/powerpoint/2010/main" val="39989670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endParaRPr lang="en-US" dirty="0"/>
          </a:p>
        </p:txBody>
      </p:sp>
      <p:sp>
        <p:nvSpPr>
          <p:cNvPr id="3" name="Content Placeholder 2"/>
          <p:cNvSpPr>
            <a:spLocks noGrp="1"/>
          </p:cNvSpPr>
          <p:nvPr>
            <p:ph idx="1"/>
          </p:nvPr>
        </p:nvSpPr>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4" name="Date Placeholder 3"/>
          <p:cNvSpPr>
            <a:spLocks noGrp="1"/>
          </p:cNvSpPr>
          <p:nvPr>
            <p:ph type="dt" sz="half" idx="10"/>
          </p:nvPr>
        </p:nvSpPr>
        <p:spPr/>
        <p:txBody>
          <a:bodyPr/>
          <a:lstStyle/>
          <a:p>
            <a:fld id="{7E46EE99-21A8-4AFB-AA2C-F9F9768ED14B}" type="datetimeFigureOut">
              <a:rPr lang="de-CH" smtClean="0"/>
              <a:t>29.08.2023</a:t>
            </a:fld>
            <a:endParaRPr lang="de-CH"/>
          </a:p>
        </p:txBody>
      </p:sp>
      <p:sp>
        <p:nvSpPr>
          <p:cNvPr id="5" name="Footer Placeholder 4"/>
          <p:cNvSpPr>
            <a:spLocks noGrp="1"/>
          </p:cNvSpPr>
          <p:nvPr>
            <p:ph type="ftr" sz="quarter" idx="11"/>
          </p:nvPr>
        </p:nvSpPr>
        <p:spPr/>
        <p:txBody>
          <a:bodyPr/>
          <a:lstStyle/>
          <a:p>
            <a:endParaRPr lang="de-CH"/>
          </a:p>
        </p:txBody>
      </p:sp>
      <p:sp>
        <p:nvSpPr>
          <p:cNvPr id="6" name="Slide Number Placeholder 5"/>
          <p:cNvSpPr>
            <a:spLocks noGrp="1"/>
          </p:cNvSpPr>
          <p:nvPr>
            <p:ph type="sldNum" sz="quarter" idx="12"/>
          </p:nvPr>
        </p:nvSpPr>
        <p:spPr/>
        <p:txBody>
          <a:bodyPr/>
          <a:lstStyle/>
          <a:p>
            <a:fld id="{EFD751A5-A3D9-4DDE-B710-7FBE50C68641}" type="slidenum">
              <a:rPr lang="de-CH" smtClean="0"/>
              <a:t>‹N°›</a:t>
            </a:fld>
            <a:endParaRPr lang="de-CH"/>
          </a:p>
        </p:txBody>
      </p:sp>
    </p:spTree>
    <p:extLst>
      <p:ext uri="{BB962C8B-B14F-4D97-AF65-F5344CB8AC3E}">
        <p14:creationId xmlns:p14="http://schemas.microsoft.com/office/powerpoint/2010/main" val="847693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de-DE"/>
              <a:t>Mastertitelformat bearbeiten</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7E46EE99-21A8-4AFB-AA2C-F9F9768ED14B}" type="datetimeFigureOut">
              <a:rPr lang="de-CH" smtClean="0"/>
              <a:t>29.08.2023</a:t>
            </a:fld>
            <a:endParaRPr lang="de-CH"/>
          </a:p>
        </p:txBody>
      </p:sp>
      <p:sp>
        <p:nvSpPr>
          <p:cNvPr id="5" name="Footer Placeholder 4"/>
          <p:cNvSpPr>
            <a:spLocks noGrp="1"/>
          </p:cNvSpPr>
          <p:nvPr>
            <p:ph type="ftr" sz="quarter" idx="11"/>
          </p:nvPr>
        </p:nvSpPr>
        <p:spPr/>
        <p:txBody>
          <a:bodyPr/>
          <a:lstStyle/>
          <a:p>
            <a:endParaRPr lang="de-CH"/>
          </a:p>
        </p:txBody>
      </p:sp>
      <p:sp>
        <p:nvSpPr>
          <p:cNvPr id="6" name="Slide Number Placeholder 5"/>
          <p:cNvSpPr>
            <a:spLocks noGrp="1"/>
          </p:cNvSpPr>
          <p:nvPr>
            <p:ph type="sldNum" sz="quarter" idx="12"/>
          </p:nvPr>
        </p:nvSpPr>
        <p:spPr/>
        <p:txBody>
          <a:bodyPr/>
          <a:lstStyle/>
          <a:p>
            <a:fld id="{EFD751A5-A3D9-4DDE-B710-7FBE50C68641}" type="slidenum">
              <a:rPr lang="de-CH" smtClean="0"/>
              <a:t>‹N°›</a:t>
            </a:fld>
            <a:endParaRPr lang="de-CH"/>
          </a:p>
        </p:txBody>
      </p:sp>
    </p:spTree>
    <p:extLst>
      <p:ext uri="{BB962C8B-B14F-4D97-AF65-F5344CB8AC3E}">
        <p14:creationId xmlns:p14="http://schemas.microsoft.com/office/powerpoint/2010/main" val="35838857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5" name="Date Placeholder 4"/>
          <p:cNvSpPr>
            <a:spLocks noGrp="1"/>
          </p:cNvSpPr>
          <p:nvPr>
            <p:ph type="dt" sz="half" idx="10"/>
          </p:nvPr>
        </p:nvSpPr>
        <p:spPr/>
        <p:txBody>
          <a:bodyPr/>
          <a:lstStyle/>
          <a:p>
            <a:fld id="{7E46EE99-21A8-4AFB-AA2C-F9F9768ED14B}" type="datetimeFigureOut">
              <a:rPr lang="de-CH" smtClean="0"/>
              <a:t>29.08.2023</a:t>
            </a:fld>
            <a:endParaRPr lang="de-CH"/>
          </a:p>
        </p:txBody>
      </p:sp>
      <p:sp>
        <p:nvSpPr>
          <p:cNvPr id="6" name="Footer Placeholder 5"/>
          <p:cNvSpPr>
            <a:spLocks noGrp="1"/>
          </p:cNvSpPr>
          <p:nvPr>
            <p:ph type="ftr" sz="quarter" idx="11"/>
          </p:nvPr>
        </p:nvSpPr>
        <p:spPr/>
        <p:txBody>
          <a:bodyPr/>
          <a:lstStyle/>
          <a:p>
            <a:endParaRPr lang="de-CH"/>
          </a:p>
        </p:txBody>
      </p:sp>
      <p:sp>
        <p:nvSpPr>
          <p:cNvPr id="7" name="Slide Number Placeholder 6"/>
          <p:cNvSpPr>
            <a:spLocks noGrp="1"/>
          </p:cNvSpPr>
          <p:nvPr>
            <p:ph type="sldNum" sz="quarter" idx="12"/>
          </p:nvPr>
        </p:nvSpPr>
        <p:spPr/>
        <p:txBody>
          <a:bodyPr/>
          <a:lstStyle/>
          <a:p>
            <a:fld id="{EFD751A5-A3D9-4DDE-B710-7FBE50C68641}" type="slidenum">
              <a:rPr lang="de-CH" smtClean="0"/>
              <a:t>‹N°›</a:t>
            </a:fld>
            <a:endParaRPr lang="de-CH"/>
          </a:p>
        </p:txBody>
      </p:sp>
    </p:spTree>
    <p:extLst>
      <p:ext uri="{BB962C8B-B14F-4D97-AF65-F5344CB8AC3E}">
        <p14:creationId xmlns:p14="http://schemas.microsoft.com/office/powerpoint/2010/main" val="16015938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de-DE"/>
              <a:t>Mastertitelformat bearbeiten</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Content Placeholder 3"/>
          <p:cNvSpPr>
            <a:spLocks noGrp="1"/>
          </p:cNvSpPr>
          <p:nvPr>
            <p:ph sz="half" idx="2"/>
          </p:nvPr>
        </p:nvSpPr>
        <p:spPr>
          <a:xfrm>
            <a:off x="629842" y="2505075"/>
            <a:ext cx="3868340"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Content Placeholder 5"/>
          <p:cNvSpPr>
            <a:spLocks noGrp="1"/>
          </p:cNvSpPr>
          <p:nvPr>
            <p:ph sz="quarter" idx="4"/>
          </p:nvPr>
        </p:nvSpPr>
        <p:spPr>
          <a:xfrm>
            <a:off x="4629150" y="2505075"/>
            <a:ext cx="3887391"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7" name="Date Placeholder 6"/>
          <p:cNvSpPr>
            <a:spLocks noGrp="1"/>
          </p:cNvSpPr>
          <p:nvPr>
            <p:ph type="dt" sz="half" idx="10"/>
          </p:nvPr>
        </p:nvSpPr>
        <p:spPr/>
        <p:txBody>
          <a:bodyPr/>
          <a:lstStyle/>
          <a:p>
            <a:fld id="{7E46EE99-21A8-4AFB-AA2C-F9F9768ED14B}" type="datetimeFigureOut">
              <a:rPr lang="de-CH" smtClean="0"/>
              <a:t>29.08.2023</a:t>
            </a:fld>
            <a:endParaRPr lang="de-CH"/>
          </a:p>
        </p:txBody>
      </p:sp>
      <p:sp>
        <p:nvSpPr>
          <p:cNvPr id="8" name="Footer Placeholder 7"/>
          <p:cNvSpPr>
            <a:spLocks noGrp="1"/>
          </p:cNvSpPr>
          <p:nvPr>
            <p:ph type="ftr" sz="quarter" idx="11"/>
          </p:nvPr>
        </p:nvSpPr>
        <p:spPr/>
        <p:txBody>
          <a:bodyPr/>
          <a:lstStyle/>
          <a:p>
            <a:endParaRPr lang="de-CH"/>
          </a:p>
        </p:txBody>
      </p:sp>
      <p:sp>
        <p:nvSpPr>
          <p:cNvPr id="9" name="Slide Number Placeholder 8"/>
          <p:cNvSpPr>
            <a:spLocks noGrp="1"/>
          </p:cNvSpPr>
          <p:nvPr>
            <p:ph type="sldNum" sz="quarter" idx="12"/>
          </p:nvPr>
        </p:nvSpPr>
        <p:spPr/>
        <p:txBody>
          <a:bodyPr/>
          <a:lstStyle/>
          <a:p>
            <a:fld id="{EFD751A5-A3D9-4DDE-B710-7FBE50C68641}" type="slidenum">
              <a:rPr lang="de-CH" smtClean="0"/>
              <a:t>‹N°›</a:t>
            </a:fld>
            <a:endParaRPr lang="de-CH"/>
          </a:p>
        </p:txBody>
      </p:sp>
    </p:spTree>
    <p:extLst>
      <p:ext uri="{BB962C8B-B14F-4D97-AF65-F5344CB8AC3E}">
        <p14:creationId xmlns:p14="http://schemas.microsoft.com/office/powerpoint/2010/main" val="33071173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a:p>
        </p:txBody>
      </p:sp>
      <p:sp>
        <p:nvSpPr>
          <p:cNvPr id="3" name="Date Placeholder 2"/>
          <p:cNvSpPr>
            <a:spLocks noGrp="1"/>
          </p:cNvSpPr>
          <p:nvPr>
            <p:ph type="dt" sz="half" idx="10"/>
          </p:nvPr>
        </p:nvSpPr>
        <p:spPr/>
        <p:txBody>
          <a:bodyPr/>
          <a:lstStyle/>
          <a:p>
            <a:fld id="{7E46EE99-21A8-4AFB-AA2C-F9F9768ED14B}" type="datetimeFigureOut">
              <a:rPr lang="de-CH" smtClean="0"/>
              <a:t>29.08.2023</a:t>
            </a:fld>
            <a:endParaRPr lang="de-CH"/>
          </a:p>
        </p:txBody>
      </p:sp>
      <p:sp>
        <p:nvSpPr>
          <p:cNvPr id="4" name="Footer Placeholder 3"/>
          <p:cNvSpPr>
            <a:spLocks noGrp="1"/>
          </p:cNvSpPr>
          <p:nvPr>
            <p:ph type="ftr" sz="quarter" idx="11"/>
          </p:nvPr>
        </p:nvSpPr>
        <p:spPr/>
        <p:txBody>
          <a:bodyPr/>
          <a:lstStyle/>
          <a:p>
            <a:endParaRPr lang="de-CH"/>
          </a:p>
        </p:txBody>
      </p:sp>
      <p:sp>
        <p:nvSpPr>
          <p:cNvPr id="5" name="Slide Number Placeholder 4"/>
          <p:cNvSpPr>
            <a:spLocks noGrp="1"/>
          </p:cNvSpPr>
          <p:nvPr>
            <p:ph type="sldNum" sz="quarter" idx="12"/>
          </p:nvPr>
        </p:nvSpPr>
        <p:spPr/>
        <p:txBody>
          <a:bodyPr/>
          <a:lstStyle/>
          <a:p>
            <a:fld id="{EFD751A5-A3D9-4DDE-B710-7FBE50C68641}" type="slidenum">
              <a:rPr lang="de-CH" smtClean="0"/>
              <a:t>‹N°›</a:t>
            </a:fld>
            <a:endParaRPr lang="de-CH"/>
          </a:p>
        </p:txBody>
      </p:sp>
    </p:spTree>
    <p:extLst>
      <p:ext uri="{BB962C8B-B14F-4D97-AF65-F5344CB8AC3E}">
        <p14:creationId xmlns:p14="http://schemas.microsoft.com/office/powerpoint/2010/main" val="8384386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46EE99-21A8-4AFB-AA2C-F9F9768ED14B}" type="datetimeFigureOut">
              <a:rPr lang="de-CH" smtClean="0"/>
              <a:t>29.08.2023</a:t>
            </a:fld>
            <a:endParaRPr lang="de-CH"/>
          </a:p>
        </p:txBody>
      </p:sp>
      <p:sp>
        <p:nvSpPr>
          <p:cNvPr id="3" name="Footer Placeholder 2"/>
          <p:cNvSpPr>
            <a:spLocks noGrp="1"/>
          </p:cNvSpPr>
          <p:nvPr>
            <p:ph type="ftr" sz="quarter" idx="11"/>
          </p:nvPr>
        </p:nvSpPr>
        <p:spPr/>
        <p:txBody>
          <a:bodyPr/>
          <a:lstStyle/>
          <a:p>
            <a:endParaRPr lang="de-CH"/>
          </a:p>
        </p:txBody>
      </p:sp>
      <p:sp>
        <p:nvSpPr>
          <p:cNvPr id="4" name="Slide Number Placeholder 3"/>
          <p:cNvSpPr>
            <a:spLocks noGrp="1"/>
          </p:cNvSpPr>
          <p:nvPr>
            <p:ph type="sldNum" sz="quarter" idx="12"/>
          </p:nvPr>
        </p:nvSpPr>
        <p:spPr/>
        <p:txBody>
          <a:bodyPr/>
          <a:lstStyle/>
          <a:p>
            <a:fld id="{EFD751A5-A3D9-4DDE-B710-7FBE50C68641}" type="slidenum">
              <a:rPr lang="de-CH" smtClean="0"/>
              <a:t>‹N°›</a:t>
            </a:fld>
            <a:endParaRPr lang="de-CH"/>
          </a:p>
        </p:txBody>
      </p:sp>
    </p:spTree>
    <p:extLst>
      <p:ext uri="{BB962C8B-B14F-4D97-AF65-F5344CB8AC3E}">
        <p14:creationId xmlns:p14="http://schemas.microsoft.com/office/powerpoint/2010/main" val="7580122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de-DE"/>
              <a:t>Mastertitelformat bearbeiten</a:t>
            </a:r>
            <a:endParaRPr lang="en-US"/>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7E46EE99-21A8-4AFB-AA2C-F9F9768ED14B}" type="datetimeFigureOut">
              <a:rPr lang="de-CH" smtClean="0"/>
              <a:t>29.08.2023</a:t>
            </a:fld>
            <a:endParaRPr lang="de-CH"/>
          </a:p>
        </p:txBody>
      </p:sp>
      <p:sp>
        <p:nvSpPr>
          <p:cNvPr id="6" name="Footer Placeholder 5"/>
          <p:cNvSpPr>
            <a:spLocks noGrp="1"/>
          </p:cNvSpPr>
          <p:nvPr>
            <p:ph type="ftr" sz="quarter" idx="11"/>
          </p:nvPr>
        </p:nvSpPr>
        <p:spPr/>
        <p:txBody>
          <a:bodyPr/>
          <a:lstStyle/>
          <a:p>
            <a:endParaRPr lang="de-CH"/>
          </a:p>
        </p:txBody>
      </p:sp>
      <p:sp>
        <p:nvSpPr>
          <p:cNvPr id="7" name="Slide Number Placeholder 6"/>
          <p:cNvSpPr>
            <a:spLocks noGrp="1"/>
          </p:cNvSpPr>
          <p:nvPr>
            <p:ph type="sldNum" sz="quarter" idx="12"/>
          </p:nvPr>
        </p:nvSpPr>
        <p:spPr/>
        <p:txBody>
          <a:bodyPr/>
          <a:lstStyle/>
          <a:p>
            <a:fld id="{EFD751A5-A3D9-4DDE-B710-7FBE50C68641}" type="slidenum">
              <a:rPr lang="de-CH" smtClean="0"/>
              <a:t>‹N°›</a:t>
            </a:fld>
            <a:endParaRPr lang="de-CH"/>
          </a:p>
        </p:txBody>
      </p:sp>
    </p:spTree>
    <p:extLst>
      <p:ext uri="{BB962C8B-B14F-4D97-AF65-F5344CB8AC3E}">
        <p14:creationId xmlns:p14="http://schemas.microsoft.com/office/powerpoint/2010/main" val="14862226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de-DE"/>
              <a:t>Mastertitelformat bearbeiten</a:t>
            </a:r>
            <a:endParaRPr lang="en-US"/>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7E46EE99-21A8-4AFB-AA2C-F9F9768ED14B}" type="datetimeFigureOut">
              <a:rPr lang="de-CH" smtClean="0"/>
              <a:t>29.08.2023</a:t>
            </a:fld>
            <a:endParaRPr lang="de-CH"/>
          </a:p>
        </p:txBody>
      </p:sp>
      <p:sp>
        <p:nvSpPr>
          <p:cNvPr id="6" name="Footer Placeholder 5"/>
          <p:cNvSpPr>
            <a:spLocks noGrp="1"/>
          </p:cNvSpPr>
          <p:nvPr>
            <p:ph type="ftr" sz="quarter" idx="11"/>
          </p:nvPr>
        </p:nvSpPr>
        <p:spPr/>
        <p:txBody>
          <a:bodyPr/>
          <a:lstStyle/>
          <a:p>
            <a:endParaRPr lang="de-CH"/>
          </a:p>
        </p:txBody>
      </p:sp>
      <p:sp>
        <p:nvSpPr>
          <p:cNvPr id="7" name="Slide Number Placeholder 6"/>
          <p:cNvSpPr>
            <a:spLocks noGrp="1"/>
          </p:cNvSpPr>
          <p:nvPr>
            <p:ph type="sldNum" sz="quarter" idx="12"/>
          </p:nvPr>
        </p:nvSpPr>
        <p:spPr/>
        <p:txBody>
          <a:bodyPr/>
          <a:lstStyle/>
          <a:p>
            <a:fld id="{EFD751A5-A3D9-4DDE-B710-7FBE50C68641}" type="slidenum">
              <a:rPr lang="de-CH" smtClean="0"/>
              <a:t>‹N°›</a:t>
            </a:fld>
            <a:endParaRPr lang="de-CH"/>
          </a:p>
        </p:txBody>
      </p:sp>
    </p:spTree>
    <p:extLst>
      <p:ext uri="{BB962C8B-B14F-4D97-AF65-F5344CB8AC3E}">
        <p14:creationId xmlns:p14="http://schemas.microsoft.com/office/powerpoint/2010/main" val="8127346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hteck 6"/>
          <p:cNvSpPr/>
          <p:nvPr userDrawn="1"/>
        </p:nvSpPr>
        <p:spPr>
          <a:xfrm>
            <a:off x="1" y="1"/>
            <a:ext cx="9144000" cy="1048100"/>
          </a:xfrm>
          <a:prstGeom prst="rect">
            <a:avLst/>
          </a:prstGeom>
          <a:solidFill>
            <a:schemeClr val="bg1"/>
          </a:solidFill>
          <a:ln>
            <a:noFill/>
          </a:ln>
          <a:effectLst>
            <a:outerShdw blurRad="454025" dist="381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6" name="Rechteck 15"/>
          <p:cNvSpPr/>
          <p:nvPr userDrawn="1"/>
        </p:nvSpPr>
        <p:spPr>
          <a:xfrm>
            <a:off x="0" y="0"/>
            <a:ext cx="9144000" cy="1050684"/>
          </a:xfrm>
          <a:prstGeom prst="rect">
            <a:avLst/>
          </a:prstGeom>
          <a:gradFill flip="none" rotWithShape="1">
            <a:gsLst>
              <a:gs pos="0">
                <a:srgbClr val="24A893"/>
              </a:gs>
              <a:gs pos="100000">
                <a:srgbClr val="ACCD30"/>
              </a:gs>
            </a:gsLst>
            <a:lin ang="1734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a:p>
            <a:pPr algn="ctr"/>
            <a:endParaRPr lang="de-DE"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7E46EE99-21A8-4AFB-AA2C-F9F9768ED14B}" type="datetimeFigureOut">
              <a:rPr lang="de-CH" smtClean="0"/>
              <a:pPr/>
              <a:t>29.08.2023</a:t>
            </a:fld>
            <a:endParaRPr lang="de-CH"/>
          </a:p>
        </p:txBody>
      </p:sp>
      <p:sp>
        <p:nvSpPr>
          <p:cNvPr id="5" name="Footer Placeholder 4"/>
          <p:cNvSpPr>
            <a:spLocks noGrp="1"/>
          </p:cNvSpPr>
          <p:nvPr>
            <p:ph type="ftr" sz="quarter" idx="3"/>
          </p:nvPr>
        </p:nvSpPr>
        <p:spPr>
          <a:xfrm>
            <a:off x="1870491" y="6356872"/>
            <a:ext cx="1914057"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endParaRPr lang="de-CH"/>
          </a:p>
        </p:txBody>
      </p:sp>
      <p:sp>
        <p:nvSpPr>
          <p:cNvPr id="6" name="Slide Number Placeholder 5"/>
          <p:cNvSpPr>
            <a:spLocks noGrp="1"/>
          </p:cNvSpPr>
          <p:nvPr>
            <p:ph type="sldNum" sz="quarter" idx="4"/>
          </p:nvPr>
        </p:nvSpPr>
        <p:spPr>
          <a:xfrm>
            <a:off x="3387776" y="6356350"/>
            <a:ext cx="956559"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EFD751A5-A3D9-4DDE-B710-7FBE50C68641}" type="slidenum">
              <a:rPr lang="de-CH" smtClean="0"/>
              <a:pPr/>
              <a:t>‹N°›</a:t>
            </a:fld>
            <a:endParaRPr lang="de-CH"/>
          </a:p>
        </p:txBody>
      </p:sp>
      <p:pic>
        <p:nvPicPr>
          <p:cNvPr id="10" name="Grafik 9">
            <a:extLst>
              <a:ext uri="{FF2B5EF4-FFF2-40B4-BE49-F238E27FC236}">
                <a16:creationId xmlns:a16="http://schemas.microsoft.com/office/drawing/2014/main" id="{8C2BD694-7BDD-46F1-959E-DC1253E1E364}"/>
              </a:ext>
            </a:extLst>
          </p:cNvPr>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7692819" y="6245947"/>
            <a:ext cx="804249" cy="382348"/>
          </a:xfrm>
          <a:prstGeom prst="rect">
            <a:avLst/>
          </a:prstGeom>
        </p:spPr>
      </p:pic>
      <p:pic>
        <p:nvPicPr>
          <p:cNvPr id="12" name="Grafik 11">
            <a:extLst>
              <a:ext uri="{FF2B5EF4-FFF2-40B4-BE49-F238E27FC236}">
                <a16:creationId xmlns:a16="http://schemas.microsoft.com/office/drawing/2014/main" id="{C0A3117E-944C-4767-BE4B-CF9C0098CAA6}"/>
              </a:ext>
            </a:extLst>
          </p:cNvPr>
          <p:cNvPicPr>
            <a:picLocks noChangeAspect="1"/>
          </p:cNvPicPr>
          <p:nvPr userDrawn="1"/>
        </p:nvPicPr>
        <p:blipFill>
          <a:blip r:embed="rId14" cstate="email">
            <a:extLst>
              <a:ext uri="{28A0092B-C50C-407E-A947-70E740481C1C}">
                <a14:useLocalDpi xmlns:a14="http://schemas.microsoft.com/office/drawing/2010/main"/>
              </a:ext>
            </a:extLst>
          </a:blip>
          <a:stretch>
            <a:fillRect/>
          </a:stretch>
        </p:blipFill>
        <p:spPr>
          <a:xfrm>
            <a:off x="6263261" y="6339638"/>
            <a:ext cx="1228085" cy="297427"/>
          </a:xfrm>
          <a:prstGeom prst="rect">
            <a:avLst/>
          </a:prstGeom>
        </p:spPr>
      </p:pic>
      <p:pic>
        <p:nvPicPr>
          <p:cNvPr id="13" name="Grafik 12">
            <a:extLst>
              <a:ext uri="{FF2B5EF4-FFF2-40B4-BE49-F238E27FC236}">
                <a16:creationId xmlns:a16="http://schemas.microsoft.com/office/drawing/2014/main" id="{0297C3ED-D7E5-46F4-B8B0-A1295BEE45CC}"/>
              </a:ext>
            </a:extLst>
          </p:cNvPr>
          <p:cNvPicPr/>
          <p:nvPr userDrawn="1"/>
        </p:nvPicPr>
        <p:blipFill>
          <a:blip r:embed="rId15" cstate="email">
            <a:extLst>
              <a:ext uri="{28A0092B-C50C-407E-A947-70E740481C1C}">
                <a14:useLocalDpi xmlns:a14="http://schemas.microsoft.com/office/drawing/2010/main"/>
              </a:ext>
            </a:extLst>
          </a:blip>
          <a:srcRect/>
          <a:stretch>
            <a:fillRect/>
          </a:stretch>
        </p:blipFill>
        <p:spPr bwMode="auto">
          <a:xfrm>
            <a:off x="5437664" y="6356350"/>
            <a:ext cx="561216" cy="297427"/>
          </a:xfrm>
          <a:prstGeom prst="rect">
            <a:avLst/>
          </a:prstGeom>
          <a:noFill/>
        </p:spPr>
      </p:pic>
      <p:sp>
        <p:nvSpPr>
          <p:cNvPr id="2" name="Title Placeholder 1"/>
          <p:cNvSpPr>
            <a:spLocks noGrp="1"/>
          </p:cNvSpPr>
          <p:nvPr>
            <p:ph type="title"/>
          </p:nvPr>
        </p:nvSpPr>
        <p:spPr>
          <a:xfrm>
            <a:off x="628650" y="194563"/>
            <a:ext cx="6311796" cy="672136"/>
          </a:xfrm>
          <a:prstGeom prst="rect">
            <a:avLst/>
          </a:prstGeom>
        </p:spPr>
        <p:txBody>
          <a:bodyPr vert="horz" lIns="91440" tIns="45720" rIns="91440" bIns="45720" rtlCol="0" anchor="ctr">
            <a:normAutofit/>
          </a:bodyPr>
          <a:lstStyle/>
          <a:p>
            <a:endParaRPr lang="en-US" dirty="0"/>
          </a:p>
        </p:txBody>
      </p:sp>
      <p:pic>
        <p:nvPicPr>
          <p:cNvPr id="9" name="Bild 8" descr="Logo_ready4life_weiss.png"/>
          <p:cNvPicPr>
            <a:picLocks noChangeAspect="1"/>
          </p:cNvPicPr>
          <p:nvPr userDrawn="1"/>
        </p:nvPicPr>
        <p:blipFill>
          <a:blip r:embed="rId16" cstate="email">
            <a:extLst>
              <a:ext uri="{28A0092B-C50C-407E-A947-70E740481C1C}">
                <a14:useLocalDpi xmlns:a14="http://schemas.microsoft.com/office/drawing/2010/main"/>
              </a:ext>
            </a:extLst>
          </a:blip>
          <a:stretch>
            <a:fillRect/>
          </a:stretch>
        </p:blipFill>
        <p:spPr>
          <a:xfrm>
            <a:off x="7409156" y="22681"/>
            <a:ext cx="996572" cy="996572"/>
          </a:xfrm>
          <a:prstGeom prst="rect">
            <a:avLst/>
          </a:prstGeom>
        </p:spPr>
      </p:pic>
    </p:spTree>
    <p:extLst>
      <p:ext uri="{BB962C8B-B14F-4D97-AF65-F5344CB8AC3E}">
        <p14:creationId xmlns:p14="http://schemas.microsoft.com/office/powerpoint/2010/main" val="133518177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3800" b="1"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jpeg"/><Relationship Id="rId18" Type="http://schemas.openxmlformats.org/officeDocument/2006/relationships/image" Target="../media/image34.jpeg"/><Relationship Id="rId3" Type="http://schemas.openxmlformats.org/officeDocument/2006/relationships/image" Target="../media/image19.png"/><Relationship Id="rId7" Type="http://schemas.openxmlformats.org/officeDocument/2006/relationships/image" Target="../media/image23.jpeg"/><Relationship Id="rId12" Type="http://schemas.openxmlformats.org/officeDocument/2006/relationships/image" Target="../media/image28.png"/><Relationship Id="rId17" Type="http://schemas.openxmlformats.org/officeDocument/2006/relationships/image" Target="../media/image33.png"/><Relationship Id="rId2" Type="http://schemas.openxmlformats.org/officeDocument/2006/relationships/notesSlide" Target="../notesSlides/notesSlide11.xml"/><Relationship Id="rId16" Type="http://schemas.openxmlformats.org/officeDocument/2006/relationships/image" Target="../media/image32.png"/><Relationship Id="rId20" Type="http://schemas.openxmlformats.org/officeDocument/2006/relationships/image" Target="../media/image36.jpeg"/><Relationship Id="rId1" Type="http://schemas.openxmlformats.org/officeDocument/2006/relationships/slideLayout" Target="../slideLayouts/slideLayout2.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5" Type="http://schemas.openxmlformats.org/officeDocument/2006/relationships/image" Target="../media/image31.png"/><Relationship Id="rId10" Type="http://schemas.openxmlformats.org/officeDocument/2006/relationships/image" Target="../media/image26.jpeg"/><Relationship Id="rId19" Type="http://schemas.openxmlformats.org/officeDocument/2006/relationships/image" Target="../media/image35.jpeg"/><Relationship Id="rId4" Type="http://schemas.openxmlformats.org/officeDocument/2006/relationships/image" Target="../media/image20.jpeg"/><Relationship Id="rId9" Type="http://schemas.openxmlformats.org/officeDocument/2006/relationships/image" Target="../media/image25.png"/><Relationship Id="rId14" Type="http://schemas.openxmlformats.org/officeDocument/2006/relationships/image" Target="../media/image30.jpeg"/></Relationships>
</file>

<file path=ppt/slides/_rels/slide1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1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s://rec.r4l.swiss/"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47.png"/><Relationship Id="rId4" Type="http://schemas.openxmlformats.org/officeDocument/2006/relationships/image" Target="../media/image46.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6.png"/><Relationship Id="rId5" Type="http://schemas.openxmlformats.org/officeDocument/2006/relationships/hyperlink" Target="http://www.r4l.swiss/" TargetMode="External"/><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752" y="0"/>
            <a:ext cx="9207752" cy="6858000"/>
          </a:xfrm>
          <a:prstGeom prst="rect">
            <a:avLst/>
          </a:prstGeom>
        </p:spPr>
      </p:pic>
    </p:spTree>
    <p:extLst>
      <p:ext uri="{BB962C8B-B14F-4D97-AF65-F5344CB8AC3E}">
        <p14:creationId xmlns:p14="http://schemas.microsoft.com/office/powerpoint/2010/main" val="40716484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14437" y="1264903"/>
            <a:ext cx="6048897" cy="5523407"/>
          </a:xfrm>
        </p:spPr>
        <p:txBody>
          <a:bodyPr>
            <a:normAutofit lnSpcReduction="10000"/>
          </a:bodyPr>
          <a:lstStyle/>
          <a:p>
            <a:r>
              <a:rPr lang="fr-CH" sz="1100" b="1" dirty="0">
                <a:latin typeface="+mn-lt"/>
              </a:rPr>
              <a:t>Premier prix national </a:t>
            </a:r>
            <a:r>
              <a:rPr lang="fr-CH" sz="1100" dirty="0">
                <a:latin typeface="+mn-lt"/>
              </a:rPr>
              <a:t>: 500.- carte cadeau dans le magasin de ton choix</a:t>
            </a:r>
            <a:endParaRPr lang="fr-CH" sz="1100" b="1" dirty="0">
              <a:latin typeface="+mn-lt"/>
            </a:endParaRPr>
          </a:p>
          <a:p>
            <a:r>
              <a:rPr lang="fr-CH" sz="1100" b="1" dirty="0">
                <a:latin typeface="+mn-lt"/>
              </a:rPr>
              <a:t>Premier prix cantonal </a:t>
            </a:r>
            <a:r>
              <a:rPr lang="fr-CH" sz="1100" dirty="0">
                <a:latin typeface="+mn-lt"/>
              </a:rPr>
              <a:t>: 300.- carte cadeau dans le magasin de ton choix</a:t>
            </a:r>
          </a:p>
          <a:p>
            <a:pPr marL="0" indent="0">
              <a:buNone/>
            </a:pPr>
            <a:endParaRPr lang="fr-CH" sz="1100" dirty="0">
              <a:latin typeface="+mn-lt"/>
            </a:endParaRPr>
          </a:p>
          <a:p>
            <a:r>
              <a:rPr lang="fr-CH" sz="1100" dirty="0">
                <a:latin typeface="+mn-lt"/>
              </a:rPr>
              <a:t>1 vol en avion pour 2-3 personnes </a:t>
            </a:r>
          </a:p>
          <a:p>
            <a:r>
              <a:rPr lang="fr-CH" sz="1100" dirty="0">
                <a:latin typeface="+mn-lt"/>
              </a:rPr>
              <a:t>Europapark pour 2 personnes (trajet compris)</a:t>
            </a:r>
          </a:p>
          <a:p>
            <a:r>
              <a:rPr lang="fr-CH" sz="1100" dirty="0">
                <a:latin typeface="+mn-lt"/>
              </a:rPr>
              <a:t>2 vols </a:t>
            </a:r>
            <a:r>
              <a:rPr lang="fr-CH" sz="1100" dirty="0" err="1">
                <a:latin typeface="+mn-lt"/>
              </a:rPr>
              <a:t>RealFly</a:t>
            </a:r>
            <a:endParaRPr lang="fr-CH" sz="1100" dirty="0">
              <a:latin typeface="+mn-lt"/>
            </a:endParaRPr>
          </a:p>
          <a:p>
            <a:r>
              <a:rPr lang="fr-CH" sz="1100" dirty="0">
                <a:latin typeface="+mn-lt"/>
              </a:rPr>
              <a:t>2 x 100 cash</a:t>
            </a:r>
          </a:p>
          <a:p>
            <a:r>
              <a:rPr lang="fr-CH" sz="1100" dirty="0">
                <a:latin typeface="+mn-lt"/>
              </a:rPr>
              <a:t>7 sessions d’1h de </a:t>
            </a:r>
            <a:r>
              <a:rPr lang="fr-CH" sz="1100" dirty="0" err="1">
                <a:latin typeface="+mn-lt"/>
              </a:rPr>
              <a:t>bodyboard</a:t>
            </a:r>
            <a:r>
              <a:rPr lang="fr-CH" sz="1100" dirty="0">
                <a:latin typeface="+mn-lt"/>
              </a:rPr>
              <a:t> (à </a:t>
            </a:r>
            <a:r>
              <a:rPr lang="fr-CH" sz="1100" dirty="0" err="1">
                <a:latin typeface="+mn-lt"/>
              </a:rPr>
              <a:t>Xstream</a:t>
            </a:r>
            <a:r>
              <a:rPr lang="fr-CH" sz="1100" dirty="0">
                <a:latin typeface="+mn-lt"/>
              </a:rPr>
              <a:t> </a:t>
            </a:r>
            <a:r>
              <a:rPr lang="fr-CH" sz="1100" dirty="0" err="1">
                <a:latin typeface="+mn-lt"/>
              </a:rPr>
              <a:t>Collombey</a:t>
            </a:r>
            <a:r>
              <a:rPr lang="fr-CH" sz="1100" dirty="0">
                <a:latin typeface="+mn-lt"/>
              </a:rPr>
              <a:t>)</a:t>
            </a:r>
          </a:p>
          <a:p>
            <a:r>
              <a:rPr lang="fr-CH" sz="1100" dirty="0">
                <a:latin typeface="+mn-lt"/>
              </a:rPr>
              <a:t>1 initiation au golf d'1h avec un pro pour 2 personnes (Golf club de Sion)</a:t>
            </a:r>
          </a:p>
          <a:p>
            <a:r>
              <a:rPr lang="fr-CH" sz="1100" dirty="0">
                <a:latin typeface="+mn-lt"/>
              </a:rPr>
              <a:t>4 journées de ski, à Verbier </a:t>
            </a:r>
          </a:p>
          <a:p>
            <a:r>
              <a:rPr lang="fr-CH" sz="1100" dirty="0">
                <a:latin typeface="+mn-lt"/>
              </a:rPr>
              <a:t>5 bons pour une Escape Room (EscapeSion)</a:t>
            </a:r>
          </a:p>
          <a:p>
            <a:r>
              <a:rPr lang="fr-CH" sz="1100" dirty="0">
                <a:latin typeface="+mn-lt"/>
              </a:rPr>
              <a:t>6 journées Aquaparc </a:t>
            </a:r>
          </a:p>
          <a:p>
            <a:r>
              <a:rPr lang="fr-CH" sz="1100" dirty="0">
                <a:latin typeface="+mn-lt"/>
              </a:rPr>
              <a:t>1 session de ski indoor pour 4-5 personnes (Loco Ski </a:t>
            </a:r>
            <a:r>
              <a:rPr lang="fr-CH" sz="1100" dirty="0" err="1">
                <a:latin typeface="+mn-lt"/>
              </a:rPr>
              <a:t>Academy</a:t>
            </a:r>
            <a:r>
              <a:rPr lang="fr-CH" sz="1100" dirty="0">
                <a:latin typeface="+mn-lt"/>
              </a:rPr>
              <a:t>)</a:t>
            </a:r>
          </a:p>
          <a:p>
            <a:r>
              <a:rPr lang="fr-CH" sz="1100" dirty="0">
                <a:latin typeface="+mn-lt"/>
              </a:rPr>
              <a:t>5 bons de 100.- sur une formation au permis B (ABC Auto-Ecole Sion)</a:t>
            </a:r>
          </a:p>
          <a:p>
            <a:r>
              <a:rPr lang="fr-CH" sz="1100" dirty="0">
                <a:latin typeface="+mn-lt"/>
              </a:rPr>
              <a:t>50 parties de bowling (FunPlanet Villeneuve)</a:t>
            </a:r>
          </a:p>
          <a:p>
            <a:r>
              <a:rPr lang="fr-CH" sz="1100" dirty="0">
                <a:latin typeface="+mn-lt"/>
              </a:rPr>
              <a:t>2 bons de réflexologie anti-stress de 45’ (Cathy Berthouzoz)</a:t>
            </a:r>
          </a:p>
          <a:p>
            <a:r>
              <a:rPr lang="fr-CH" sz="1100" dirty="0">
                <a:latin typeface="+mn-lt"/>
              </a:rPr>
              <a:t>1 service à raclette pour 4 personnes (Electro-Matériel Sion)</a:t>
            </a:r>
          </a:p>
          <a:p>
            <a:r>
              <a:rPr lang="fr-CH" sz="1100" dirty="0">
                <a:latin typeface="+mn-lt"/>
              </a:rPr>
              <a:t>10 lots de 5l de sirop Morand avec recette de cocktail sans alcool</a:t>
            </a:r>
          </a:p>
          <a:p>
            <a:r>
              <a:rPr lang="fr-CH" sz="1100" dirty="0">
                <a:latin typeface="+mn-lt"/>
              </a:rPr>
              <a:t>20 parcours pour une activité à choix </a:t>
            </a:r>
            <a:r>
              <a:rPr lang="fr-CH" sz="1100" dirty="0" err="1">
                <a:latin typeface="+mn-lt"/>
              </a:rPr>
              <a:t>Swin</a:t>
            </a:r>
            <a:r>
              <a:rPr lang="fr-CH" sz="1100" dirty="0">
                <a:latin typeface="+mn-lt"/>
              </a:rPr>
              <a:t> Golf, Foot Golf ou Tir à l'arc à Nax</a:t>
            </a:r>
          </a:p>
          <a:p>
            <a:r>
              <a:rPr lang="fr-CH" sz="1100" dirty="0">
                <a:latin typeface="+mn-lt"/>
              </a:rPr>
              <a:t>10 entrées accrobranche (Parc Aventure: Aigle, Sion, Signal de </a:t>
            </a:r>
            <a:r>
              <a:rPr lang="fr-CH" sz="1100" dirty="0" err="1">
                <a:latin typeface="+mn-lt"/>
              </a:rPr>
              <a:t>Bougy</a:t>
            </a:r>
            <a:r>
              <a:rPr lang="fr-CH" sz="1100" dirty="0">
                <a:latin typeface="+mn-lt"/>
              </a:rPr>
              <a:t>) </a:t>
            </a:r>
          </a:p>
          <a:p>
            <a:r>
              <a:rPr lang="fr-CH" sz="1100" dirty="0">
                <a:latin typeface="+mn-lt"/>
              </a:rPr>
              <a:t>1 distributeur à popcorn (Electro-Matériel Sion)</a:t>
            </a:r>
          </a:p>
          <a:p>
            <a:endParaRPr lang="fr-CH" sz="1000" dirty="0"/>
          </a:p>
          <a:p>
            <a:endParaRPr lang="fr-CH" sz="1000" dirty="0"/>
          </a:p>
        </p:txBody>
      </p:sp>
      <p:sp>
        <p:nvSpPr>
          <p:cNvPr id="6" name="Espace réservé du contenu 2"/>
          <p:cNvSpPr txBox="1">
            <a:spLocks/>
          </p:cNvSpPr>
          <p:nvPr/>
        </p:nvSpPr>
        <p:spPr>
          <a:xfrm>
            <a:off x="5830054" y="2143892"/>
            <a:ext cx="3229615" cy="1927128"/>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Wingdings 2" pitchFamily="18" charset="2"/>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9pPr>
          </a:lstStyle>
          <a:p>
            <a:r>
              <a:rPr lang="fr-CH" sz="1100" dirty="0"/>
              <a:t>5 entrées escalade (</a:t>
            </a:r>
            <a:r>
              <a:rPr lang="fr-CH" sz="1100" dirty="0" err="1"/>
              <a:t>Vertic</a:t>
            </a:r>
            <a:r>
              <a:rPr lang="fr-CH" sz="1100" dirty="0"/>
              <a:t>-Halle Saxon)</a:t>
            </a:r>
          </a:p>
          <a:p>
            <a:r>
              <a:rPr lang="fr-CH" sz="1100" dirty="0"/>
              <a:t>6 parties de laser </a:t>
            </a:r>
            <a:r>
              <a:rPr lang="fr-CH" sz="1100" dirty="0" err="1"/>
              <a:t>game</a:t>
            </a:r>
            <a:r>
              <a:rPr lang="fr-CH" sz="1100" dirty="0"/>
              <a:t> (Villeneuve)</a:t>
            </a:r>
          </a:p>
          <a:p>
            <a:r>
              <a:rPr lang="fr-CH" sz="1100" dirty="0"/>
              <a:t>20 entrées à la patinoire de Monthey </a:t>
            </a:r>
          </a:p>
          <a:p>
            <a:r>
              <a:rPr lang="fr-CH" sz="1100" dirty="0"/>
              <a:t>10 entrées pour un match de hockey (Sierre)</a:t>
            </a:r>
          </a:p>
          <a:p>
            <a:r>
              <a:rPr lang="fr-CH" sz="1100" dirty="0"/>
              <a:t>2 maillots de foot + écharpes (FC Sion)</a:t>
            </a:r>
          </a:p>
          <a:p>
            <a:r>
              <a:rPr lang="fr-CH" sz="1100" dirty="0"/>
              <a:t>1 sèche cheveux (Electro-Matériel Sion)</a:t>
            </a:r>
          </a:p>
          <a:p>
            <a:pPr marL="0" indent="0">
              <a:buNone/>
            </a:pPr>
            <a:endParaRPr lang="fr-CH" sz="1100" dirty="0"/>
          </a:p>
          <a:p>
            <a:endParaRPr lang="fr-CH" sz="1650" dirty="0"/>
          </a:p>
        </p:txBody>
      </p:sp>
      <p:sp>
        <p:nvSpPr>
          <p:cNvPr id="7" name="ZoneTexte 6"/>
          <p:cNvSpPr txBox="1"/>
          <p:nvPr/>
        </p:nvSpPr>
        <p:spPr>
          <a:xfrm rot="20766768">
            <a:off x="4868046" y="4593940"/>
            <a:ext cx="3916843" cy="707886"/>
          </a:xfrm>
          <a:prstGeom prst="rect">
            <a:avLst/>
          </a:prstGeom>
          <a:noFill/>
        </p:spPr>
        <p:txBody>
          <a:bodyPr wrap="square" rtlCol="0">
            <a:spAutoFit/>
          </a:bodyPr>
          <a:lstStyle/>
          <a:p>
            <a:pPr algn="ctr"/>
            <a:r>
              <a:rPr lang="fr-CH" sz="2000" dirty="0">
                <a:solidFill>
                  <a:srgbClr val="34B42A"/>
                </a:solidFill>
              </a:rPr>
              <a:t>+ de 6000.- de lots</a:t>
            </a:r>
          </a:p>
          <a:p>
            <a:pPr algn="ctr"/>
            <a:r>
              <a:rPr lang="fr-CH" sz="2000" dirty="0">
                <a:solidFill>
                  <a:srgbClr val="34B42A"/>
                </a:solidFill>
              </a:rPr>
              <a:t>Et pleins d’autres prix encore...</a:t>
            </a:r>
          </a:p>
        </p:txBody>
      </p:sp>
      <p:pic>
        <p:nvPicPr>
          <p:cNvPr id="8" name="Imag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63334" y="6123248"/>
            <a:ext cx="2363056" cy="665063"/>
          </a:xfrm>
          <a:prstGeom prst="rect">
            <a:avLst/>
          </a:prstGeom>
        </p:spPr>
      </p:pic>
      <p:sp>
        <p:nvSpPr>
          <p:cNvPr id="5" name="ZoneTexte 4"/>
          <p:cNvSpPr txBox="1"/>
          <p:nvPr/>
        </p:nvSpPr>
        <p:spPr>
          <a:xfrm>
            <a:off x="5267840" y="6123248"/>
            <a:ext cx="911287" cy="665063"/>
          </a:xfrm>
          <a:prstGeom prst="rect">
            <a:avLst/>
          </a:prstGeom>
          <a:solidFill>
            <a:schemeClr val="bg1"/>
          </a:solidFill>
        </p:spPr>
        <p:txBody>
          <a:bodyPr wrap="square" rtlCol="0">
            <a:spAutoFit/>
          </a:bodyPr>
          <a:lstStyle/>
          <a:p>
            <a:endParaRPr lang="fr-CH" dirty="0"/>
          </a:p>
        </p:txBody>
      </p:sp>
      <p:sp>
        <p:nvSpPr>
          <p:cNvPr id="9" name="ZoneTexte 8"/>
          <p:cNvSpPr txBox="1"/>
          <p:nvPr/>
        </p:nvSpPr>
        <p:spPr>
          <a:xfrm>
            <a:off x="486383" y="168200"/>
            <a:ext cx="6799634" cy="923330"/>
          </a:xfrm>
          <a:prstGeom prst="rect">
            <a:avLst/>
          </a:prstGeom>
          <a:noFill/>
        </p:spPr>
        <p:txBody>
          <a:bodyPr wrap="square" rtlCol="0">
            <a:spAutoFit/>
          </a:bodyPr>
          <a:lstStyle/>
          <a:p>
            <a:r>
              <a:rPr lang="de-CH" sz="3600" b="1" dirty="0">
                <a:solidFill>
                  <a:schemeClr val="bg1"/>
                </a:solidFill>
                <a:latin typeface="Arial" panose="020B0604020202020204" pitchFamily="34" charset="0"/>
                <a:ea typeface="+mj-ea"/>
                <a:cs typeface="Arial" panose="020B0604020202020204" pitchFamily="34" charset="0"/>
              </a:rPr>
              <a:t>Gagnez de superbes prix !</a:t>
            </a:r>
          </a:p>
          <a:p>
            <a:endParaRPr lang="fr-CH" dirty="0"/>
          </a:p>
        </p:txBody>
      </p:sp>
    </p:spTree>
    <p:extLst>
      <p:ext uri="{BB962C8B-B14F-4D97-AF65-F5344CB8AC3E}">
        <p14:creationId xmlns:p14="http://schemas.microsoft.com/office/powerpoint/2010/main" val="20830901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35118" y="1374411"/>
            <a:ext cx="1850631" cy="1379340"/>
          </a:xfrm>
          <a:prstGeom prst="rect">
            <a:avLst/>
          </a:prstGeom>
        </p:spPr>
      </p:pic>
      <p:pic>
        <p:nvPicPr>
          <p:cNvPr id="5" name="Imag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029766" y="2393963"/>
            <a:ext cx="1794901" cy="1794901"/>
          </a:xfrm>
          <a:prstGeom prst="rect">
            <a:avLst/>
          </a:prstGeom>
        </p:spPr>
      </p:pic>
      <p:sp>
        <p:nvSpPr>
          <p:cNvPr id="4" name="Espace réservé du numéro de diapositive 3"/>
          <p:cNvSpPr>
            <a:spLocks noGrp="1"/>
          </p:cNvSpPr>
          <p:nvPr>
            <p:ph type="sldNum" sz="quarter" idx="12"/>
          </p:nvPr>
        </p:nvSpPr>
        <p:spPr>
          <a:xfrm>
            <a:off x="3387776" y="6356350"/>
            <a:ext cx="956559" cy="365125"/>
          </a:xfrm>
        </p:spPr>
        <p:txBody>
          <a:bodyPr/>
          <a:lstStyle/>
          <a:p>
            <a:pPr defTabSz="685800">
              <a:defRPr/>
            </a:pPr>
            <a:fld id="{0DF51778-C6AD-4589-B8AC-AC0737912BAC}" type="slidenum">
              <a:rPr lang="fr-FR" sz="825">
                <a:solidFill>
                  <a:prstClr val="white"/>
                </a:solidFill>
                <a:latin typeface="Akkurat"/>
                <a:cs typeface="+mn-cs"/>
              </a:rPr>
              <a:pPr defTabSz="685800">
                <a:defRPr/>
              </a:pPr>
              <a:t>11</a:t>
            </a:fld>
            <a:endParaRPr lang="fr-FR" sz="825">
              <a:solidFill>
                <a:prstClr val="white"/>
              </a:solidFill>
              <a:latin typeface="Akkurat"/>
              <a:cs typeface="+mn-cs"/>
            </a:endParaRPr>
          </a:p>
        </p:txBody>
      </p:sp>
      <p:pic>
        <p:nvPicPr>
          <p:cNvPr id="8" name="Imag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05094" y="1351254"/>
            <a:ext cx="1956020" cy="1585051"/>
          </a:xfrm>
          <a:prstGeom prst="rect">
            <a:avLst/>
          </a:prstGeom>
        </p:spPr>
      </p:pic>
      <p:pic>
        <p:nvPicPr>
          <p:cNvPr id="16" name="Image 15"/>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924374" y="4188864"/>
            <a:ext cx="1312037" cy="749735"/>
          </a:xfrm>
          <a:prstGeom prst="rect">
            <a:avLst/>
          </a:prstGeom>
        </p:spPr>
      </p:pic>
      <p:pic>
        <p:nvPicPr>
          <p:cNvPr id="2" name="Image 1"/>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851675" y="1468651"/>
            <a:ext cx="1756676" cy="1100708"/>
          </a:xfrm>
          <a:prstGeom prst="rect">
            <a:avLst/>
          </a:prstGeom>
        </p:spPr>
      </p:pic>
      <p:pic>
        <p:nvPicPr>
          <p:cNvPr id="3" name="Image 2"/>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040111" y="1626089"/>
            <a:ext cx="1893898" cy="785831"/>
          </a:xfrm>
          <a:prstGeom prst="rect">
            <a:avLst/>
          </a:prstGeom>
        </p:spPr>
      </p:pic>
      <p:pic>
        <p:nvPicPr>
          <p:cNvPr id="25" name="Image 24"/>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200160" y="4899234"/>
            <a:ext cx="2187919" cy="797914"/>
          </a:xfrm>
          <a:prstGeom prst="rect">
            <a:avLst/>
          </a:prstGeom>
        </p:spPr>
      </p:pic>
      <p:pic>
        <p:nvPicPr>
          <p:cNvPr id="26" name="Image 25"/>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2866359" y="5524675"/>
            <a:ext cx="932060" cy="932060"/>
          </a:xfrm>
          <a:prstGeom prst="rect">
            <a:avLst/>
          </a:prstGeom>
        </p:spPr>
      </p:pic>
      <p:pic>
        <p:nvPicPr>
          <p:cNvPr id="23" name="Image 22"/>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2765437" y="2713799"/>
            <a:ext cx="1189994" cy="1287820"/>
          </a:xfrm>
          <a:prstGeom prst="rect">
            <a:avLst/>
          </a:prstGeom>
        </p:spPr>
      </p:pic>
      <p:pic>
        <p:nvPicPr>
          <p:cNvPr id="7" name="Image 6"/>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261290" y="4001619"/>
            <a:ext cx="1463043" cy="731522"/>
          </a:xfrm>
          <a:prstGeom prst="rect">
            <a:avLst/>
          </a:prstGeom>
        </p:spPr>
      </p:pic>
      <p:pic>
        <p:nvPicPr>
          <p:cNvPr id="10" name="Image 9"/>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200160" y="3019352"/>
            <a:ext cx="1885950" cy="790956"/>
          </a:xfrm>
          <a:prstGeom prst="rect">
            <a:avLst/>
          </a:prstGeom>
        </p:spPr>
      </p:pic>
      <p:pic>
        <p:nvPicPr>
          <p:cNvPr id="13" name="Image 12"/>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7082913" y="3988957"/>
            <a:ext cx="1741754" cy="1030791"/>
          </a:xfrm>
          <a:prstGeom prst="rect">
            <a:avLst/>
          </a:prstGeom>
        </p:spPr>
      </p:pic>
      <p:pic>
        <p:nvPicPr>
          <p:cNvPr id="17" name="Image 16"/>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259943" y="5990705"/>
            <a:ext cx="1864922" cy="365645"/>
          </a:xfrm>
          <a:prstGeom prst="rect">
            <a:avLst/>
          </a:prstGeom>
        </p:spPr>
      </p:pic>
      <p:pic>
        <p:nvPicPr>
          <p:cNvPr id="19" name="Image 18"/>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4875664" y="2729193"/>
            <a:ext cx="1357121" cy="1271567"/>
          </a:xfrm>
          <a:prstGeom prst="rect">
            <a:avLst/>
          </a:prstGeom>
        </p:spPr>
      </p:pic>
      <p:pic>
        <p:nvPicPr>
          <p:cNvPr id="20" name="Image 19"/>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3056381" y="4297916"/>
            <a:ext cx="662790" cy="870450"/>
          </a:xfrm>
          <a:prstGeom prst="rect">
            <a:avLst/>
          </a:prstGeom>
        </p:spPr>
      </p:pic>
      <p:sp>
        <p:nvSpPr>
          <p:cNvPr id="27" name="ZoneTexte 26"/>
          <p:cNvSpPr txBox="1"/>
          <p:nvPr/>
        </p:nvSpPr>
        <p:spPr>
          <a:xfrm>
            <a:off x="5267840" y="6123248"/>
            <a:ext cx="3313233" cy="665063"/>
          </a:xfrm>
          <a:prstGeom prst="rect">
            <a:avLst/>
          </a:prstGeom>
          <a:solidFill>
            <a:schemeClr val="bg1"/>
          </a:solidFill>
        </p:spPr>
        <p:txBody>
          <a:bodyPr wrap="square" rtlCol="0">
            <a:spAutoFit/>
          </a:bodyPr>
          <a:lstStyle/>
          <a:p>
            <a:endParaRPr lang="fr-CH" dirty="0"/>
          </a:p>
        </p:txBody>
      </p:sp>
      <p:pic>
        <p:nvPicPr>
          <p:cNvPr id="1026" name="Picture 2" descr="HC Sierre |"/>
          <p:cNvPicPr>
            <a:picLocks noChangeAspect="1" noChangeArrowheads="1"/>
          </p:cNvPicPr>
          <p:nvPr/>
        </p:nvPicPr>
        <p:blipFill>
          <a:blip r:embed="rId18" cstate="email">
            <a:extLst>
              <a:ext uri="{28A0092B-C50C-407E-A947-70E740481C1C}">
                <a14:useLocalDpi xmlns:a14="http://schemas.microsoft.com/office/drawing/2010/main"/>
              </a:ext>
            </a:extLst>
          </a:blip>
          <a:srcRect/>
          <a:stretch>
            <a:fillRect/>
          </a:stretch>
        </p:blipFill>
        <p:spPr bwMode="auto">
          <a:xfrm>
            <a:off x="4344335" y="5480782"/>
            <a:ext cx="1161511" cy="1028324"/>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 5"/>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5894271" y="5408842"/>
            <a:ext cx="1170440" cy="1172203"/>
          </a:xfrm>
          <a:prstGeom prst="rect">
            <a:avLst/>
          </a:prstGeom>
        </p:spPr>
      </p:pic>
      <p:pic>
        <p:nvPicPr>
          <p:cNvPr id="24" name="Image 23"/>
          <p:cNvPicPr>
            <a:picLocks noChangeAspect="1"/>
          </p:cNvPicPr>
          <p:nvPr/>
        </p:nvPicPr>
        <p:blipFill>
          <a:blip r:embed="rId20" cstate="email">
            <a:extLst>
              <a:ext uri="{28A0092B-C50C-407E-A947-70E740481C1C}">
                <a14:useLocalDpi xmlns:a14="http://schemas.microsoft.com/office/drawing/2010/main"/>
              </a:ext>
            </a:extLst>
          </a:blip>
          <a:stretch>
            <a:fillRect/>
          </a:stretch>
        </p:blipFill>
        <p:spPr>
          <a:xfrm>
            <a:off x="7577198" y="5408842"/>
            <a:ext cx="1174704" cy="1174704"/>
          </a:xfrm>
          <a:prstGeom prst="rect">
            <a:avLst/>
          </a:prstGeom>
        </p:spPr>
      </p:pic>
    </p:spTree>
    <p:extLst>
      <p:ext uri="{BB962C8B-B14F-4D97-AF65-F5344CB8AC3E}">
        <p14:creationId xmlns:p14="http://schemas.microsoft.com/office/powerpoint/2010/main" val="38179899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Espace réservé du contenu 18">
            <a:extLst>
              <a:ext uri="{FF2B5EF4-FFF2-40B4-BE49-F238E27FC236}">
                <a16:creationId xmlns:a16="http://schemas.microsoft.com/office/drawing/2014/main" id="{D9B0F41A-1B78-4343-B0C5-CE13313F6892}"/>
              </a:ext>
            </a:extLst>
          </p:cNvPr>
          <p:cNvSpPr>
            <a:spLocks noGrp="1"/>
          </p:cNvSpPr>
          <p:nvPr>
            <p:ph idx="1"/>
          </p:nvPr>
        </p:nvSpPr>
        <p:spPr/>
        <p:txBody>
          <a:bodyPr/>
          <a:lstStyle/>
          <a:p>
            <a:endParaRPr lang="fr-CH"/>
          </a:p>
        </p:txBody>
      </p:sp>
      <p:sp>
        <p:nvSpPr>
          <p:cNvPr id="22" name="Titre 21">
            <a:extLst>
              <a:ext uri="{FF2B5EF4-FFF2-40B4-BE49-F238E27FC236}">
                <a16:creationId xmlns:a16="http://schemas.microsoft.com/office/drawing/2014/main" id="{7140B7E4-9223-404B-87D7-A671D52064C1}"/>
              </a:ext>
            </a:extLst>
          </p:cNvPr>
          <p:cNvSpPr>
            <a:spLocks noGrp="1"/>
          </p:cNvSpPr>
          <p:nvPr>
            <p:ph type="title"/>
          </p:nvPr>
        </p:nvSpPr>
        <p:spPr/>
        <p:txBody>
          <a:bodyPr/>
          <a:lstStyle/>
          <a:p>
            <a:endParaRPr lang="fr-CH"/>
          </a:p>
        </p:txBody>
      </p:sp>
      <p:pic>
        <p:nvPicPr>
          <p:cNvPr id="11" name="Image 1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64824"/>
          </a:xfrm>
          <a:prstGeom prst="rect">
            <a:avLst/>
          </a:prstGeom>
        </p:spPr>
      </p:pic>
    </p:spTree>
    <p:extLst>
      <p:ext uri="{BB962C8B-B14F-4D97-AF65-F5344CB8AC3E}">
        <p14:creationId xmlns:p14="http://schemas.microsoft.com/office/powerpoint/2010/main" val="28568005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2558EEFE-5081-45FF-A394-A9DE08F7E111}"/>
              </a:ext>
            </a:extLst>
          </p:cNvPr>
          <p:cNvSpPr>
            <a:spLocks noGrp="1"/>
          </p:cNvSpPr>
          <p:nvPr>
            <p:ph idx="1"/>
          </p:nvPr>
        </p:nvSpPr>
        <p:spPr>
          <a:xfrm>
            <a:off x="884651" y="1659212"/>
            <a:ext cx="7886700" cy="4351338"/>
          </a:xfrm>
        </p:spPr>
        <p:txBody>
          <a:bodyPr vert="horz" lIns="91440" tIns="45720" rIns="91440" bIns="45720" rtlCol="0" anchor="t">
            <a:normAutofit/>
          </a:bodyPr>
          <a:lstStyle/>
          <a:p>
            <a:pPr marL="0" indent="0">
              <a:buNone/>
            </a:pPr>
            <a:r>
              <a:rPr lang="de-DE" dirty="0"/>
              <a:t>	</a:t>
            </a:r>
            <a:r>
              <a:rPr lang="de-DE" dirty="0">
                <a:latin typeface="+mn-lt"/>
              </a:rPr>
              <a:t>Questionnaire</a:t>
            </a:r>
          </a:p>
        </p:txBody>
      </p:sp>
      <p:sp>
        <p:nvSpPr>
          <p:cNvPr id="21" name="Titel 20"/>
          <p:cNvSpPr>
            <a:spLocks noGrp="1"/>
          </p:cNvSpPr>
          <p:nvPr>
            <p:ph type="title"/>
          </p:nvPr>
        </p:nvSpPr>
        <p:spPr/>
        <p:txBody>
          <a:bodyPr/>
          <a:lstStyle/>
          <a:p>
            <a:r>
              <a:rPr lang="de-DE" dirty="0"/>
              <a:t>Télécharger l'application</a:t>
            </a:r>
          </a:p>
        </p:txBody>
      </p:sp>
      <p:sp>
        <p:nvSpPr>
          <p:cNvPr id="12" name="Rechteck 11">
            <a:extLst>
              <a:ext uri="{FF2B5EF4-FFF2-40B4-BE49-F238E27FC236}">
                <a16:creationId xmlns:a16="http://schemas.microsoft.com/office/drawing/2014/main" id="{D6241066-87C4-43C5-8173-F0C2C5EF8F7B}"/>
              </a:ext>
            </a:extLst>
          </p:cNvPr>
          <p:cNvSpPr/>
          <p:nvPr/>
        </p:nvSpPr>
        <p:spPr>
          <a:xfrm rot="20183313">
            <a:off x="7701541" y="5935197"/>
            <a:ext cx="469644" cy="138913"/>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 name="Rechteck 12">
            <a:extLst>
              <a:ext uri="{FF2B5EF4-FFF2-40B4-BE49-F238E27FC236}">
                <a16:creationId xmlns:a16="http://schemas.microsoft.com/office/drawing/2014/main" id="{B64BDCE7-F3CA-4110-A126-70F59B33D290}"/>
              </a:ext>
            </a:extLst>
          </p:cNvPr>
          <p:cNvSpPr/>
          <p:nvPr/>
        </p:nvSpPr>
        <p:spPr>
          <a:xfrm rot="2464789">
            <a:off x="5561783" y="5883109"/>
            <a:ext cx="469644" cy="24426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nvGrpSpPr>
          <p:cNvPr id="17" name="Gruppierung 16"/>
          <p:cNvGrpSpPr/>
          <p:nvPr/>
        </p:nvGrpSpPr>
        <p:grpSpPr>
          <a:xfrm>
            <a:off x="1441228" y="2538685"/>
            <a:ext cx="4098116" cy="1624625"/>
            <a:chOff x="1529422" y="1197960"/>
            <a:chExt cx="7275911" cy="2380879"/>
          </a:xfrm>
          <a:effectLst>
            <a:outerShdw blurRad="180975" dist="88900" dir="2700000" algn="tl" rotWithShape="0">
              <a:prstClr val="black">
                <a:alpha val="25000"/>
              </a:prstClr>
            </a:outerShdw>
          </a:effectLst>
        </p:grpSpPr>
        <p:sp>
          <p:nvSpPr>
            <p:cNvPr id="18" name="Rechtwinkliges Dreieck 17"/>
            <p:cNvSpPr/>
            <p:nvPr/>
          </p:nvSpPr>
          <p:spPr>
            <a:xfrm rot="7354637">
              <a:off x="1381606" y="2307448"/>
              <a:ext cx="1629900" cy="912882"/>
            </a:xfrm>
            <a:prstGeom prst="rtTriangle">
              <a:avLst/>
            </a:prstGeom>
            <a:solidFill>
              <a:srgbClr val="118BD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srgbClr val="FFFFFF"/>
                </a:solidFill>
              </a:endParaRPr>
            </a:p>
          </p:txBody>
        </p:sp>
        <p:sp>
          <p:nvSpPr>
            <p:cNvPr id="19" name="Abgerundetes Rechteck 18"/>
            <p:cNvSpPr/>
            <p:nvPr/>
          </p:nvSpPr>
          <p:spPr>
            <a:xfrm>
              <a:off x="1529422" y="1197960"/>
              <a:ext cx="7275911" cy="1724791"/>
            </a:xfrm>
            <a:prstGeom prst="roundRect">
              <a:avLst>
                <a:gd name="adj" fmla="val 50000"/>
              </a:avLst>
            </a:prstGeom>
            <a:solidFill>
              <a:srgbClr val="118BD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sp>
        <p:nvSpPr>
          <p:cNvPr id="30" name="Textfeld 29">
            <a:extLst>
              <a:ext uri="{FF2B5EF4-FFF2-40B4-BE49-F238E27FC236}">
                <a16:creationId xmlns:a16="http://schemas.microsoft.com/office/drawing/2014/main" id="{232056BE-CDD3-4807-B578-BE2690BF885D}"/>
              </a:ext>
            </a:extLst>
          </p:cNvPr>
          <p:cNvSpPr txBox="1"/>
          <p:nvPr/>
        </p:nvSpPr>
        <p:spPr>
          <a:xfrm>
            <a:off x="1615195" y="2679366"/>
            <a:ext cx="3748542" cy="830997"/>
          </a:xfrm>
          <a:prstGeom prst="rect">
            <a:avLst/>
          </a:prstGeom>
          <a:noFill/>
        </p:spPr>
        <p:txBody>
          <a:bodyPr wrap="square" rtlCol="0">
            <a:spAutoFit/>
          </a:bodyPr>
          <a:lstStyle/>
          <a:p>
            <a:r>
              <a:rPr lang="de-CH" sz="2400" dirty="0">
                <a:solidFill>
                  <a:srgbClr val="FFFFFF"/>
                </a:solidFill>
                <a:latin typeface="Arial" panose="020B0604020202020204" pitchFamily="34" charset="0"/>
                <a:cs typeface="Arial" panose="020B0604020202020204" pitchFamily="34" charset="0"/>
              </a:rPr>
              <a:t>Souhaitez-vous participer au programme?</a:t>
            </a:r>
          </a:p>
        </p:txBody>
      </p:sp>
      <p:grpSp>
        <p:nvGrpSpPr>
          <p:cNvPr id="20" name="Gruppierung 19"/>
          <p:cNvGrpSpPr/>
          <p:nvPr/>
        </p:nvGrpSpPr>
        <p:grpSpPr>
          <a:xfrm>
            <a:off x="2889624" y="3675265"/>
            <a:ext cx="3367135" cy="1337609"/>
            <a:chOff x="2582440" y="2795506"/>
            <a:chExt cx="4741125" cy="2045187"/>
          </a:xfrm>
          <a:effectLst>
            <a:outerShdw blurRad="193675" dist="139700" dir="2700000" algn="tl" rotWithShape="0">
              <a:prstClr val="black">
                <a:alpha val="17000"/>
              </a:prstClr>
            </a:outerShdw>
          </a:effectLst>
        </p:grpSpPr>
        <p:sp>
          <p:nvSpPr>
            <p:cNvPr id="22" name="Rechtwinkliges Dreieck 21"/>
            <p:cNvSpPr/>
            <p:nvPr/>
          </p:nvSpPr>
          <p:spPr>
            <a:xfrm rot="18041862">
              <a:off x="6268079" y="2945269"/>
              <a:ext cx="1205250" cy="905723"/>
            </a:xfrm>
            <a:prstGeom prst="rtTriangle">
              <a:avLst/>
            </a:prstGeom>
            <a:solidFill>
              <a:srgbClr val="1B8C3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3" name="Abgerundetes Rechteck 22"/>
            <p:cNvSpPr/>
            <p:nvPr/>
          </p:nvSpPr>
          <p:spPr>
            <a:xfrm>
              <a:off x="2582440" y="3115902"/>
              <a:ext cx="4671945" cy="1724791"/>
            </a:xfrm>
            <a:prstGeom prst="roundRect">
              <a:avLst>
                <a:gd name="adj" fmla="val 50000"/>
              </a:avLst>
            </a:prstGeom>
            <a:solidFill>
              <a:srgbClr val="1B8C3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sp>
        <p:nvSpPr>
          <p:cNvPr id="24" name="Textfeld 23">
            <a:extLst>
              <a:ext uri="{FF2B5EF4-FFF2-40B4-BE49-F238E27FC236}">
                <a16:creationId xmlns:a16="http://schemas.microsoft.com/office/drawing/2014/main" id="{232056BE-CDD3-4807-B578-BE2690BF885D}"/>
              </a:ext>
            </a:extLst>
          </p:cNvPr>
          <p:cNvSpPr txBox="1"/>
          <p:nvPr/>
        </p:nvSpPr>
        <p:spPr>
          <a:xfrm>
            <a:off x="3832116" y="3972982"/>
            <a:ext cx="1657949" cy="923330"/>
          </a:xfrm>
          <a:prstGeom prst="rect">
            <a:avLst/>
          </a:prstGeom>
          <a:noFill/>
        </p:spPr>
        <p:txBody>
          <a:bodyPr wrap="square" rtlCol="0">
            <a:spAutoFit/>
          </a:bodyPr>
          <a:lstStyle/>
          <a:p>
            <a:r>
              <a:rPr lang="de-CH" sz="5400" dirty="0">
                <a:solidFill>
                  <a:srgbClr val="FFFFFF"/>
                </a:solidFill>
                <a:latin typeface="Arial" panose="020B0604020202020204" pitchFamily="34" charset="0"/>
                <a:cs typeface="Arial" panose="020B0604020202020204" pitchFamily="34" charset="0"/>
              </a:rPr>
              <a:t>OUI</a:t>
            </a:r>
          </a:p>
        </p:txBody>
      </p:sp>
      <p:sp>
        <p:nvSpPr>
          <p:cNvPr id="7" name="Oval 6"/>
          <p:cNvSpPr/>
          <p:nvPr/>
        </p:nvSpPr>
        <p:spPr>
          <a:xfrm>
            <a:off x="3711653" y="3791156"/>
            <a:ext cx="1675776" cy="1376010"/>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4" name="Straight Arrow Connector 3"/>
          <p:cNvCxnSpPr/>
          <p:nvPr/>
        </p:nvCxnSpPr>
        <p:spPr>
          <a:xfrm>
            <a:off x="937645" y="1855303"/>
            <a:ext cx="503583" cy="0"/>
          </a:xfrm>
          <a:prstGeom prst="straightConnector1">
            <a:avLst/>
          </a:prstGeom>
          <a:ln w="508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6" name="ZoneTexte 15"/>
          <p:cNvSpPr txBox="1"/>
          <p:nvPr/>
        </p:nvSpPr>
        <p:spPr>
          <a:xfrm>
            <a:off x="5237018" y="6164941"/>
            <a:ext cx="3773419" cy="657659"/>
          </a:xfrm>
          <a:prstGeom prst="rect">
            <a:avLst/>
          </a:prstGeom>
          <a:solidFill>
            <a:schemeClr val="bg1"/>
          </a:solidFill>
        </p:spPr>
        <p:txBody>
          <a:bodyPr wrap="square" rtlCol="0">
            <a:spAutoFit/>
          </a:bodyPr>
          <a:lstStyle/>
          <a:p>
            <a:endParaRPr lang="fr-CH" dirty="0"/>
          </a:p>
        </p:txBody>
      </p:sp>
      <p:pic>
        <p:nvPicPr>
          <p:cNvPr id="25" name="Image 2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21480" y="5846957"/>
            <a:ext cx="2363056" cy="665063"/>
          </a:xfrm>
          <a:prstGeom prst="rect">
            <a:avLst/>
          </a:prstGeom>
        </p:spPr>
      </p:pic>
      <p:pic>
        <p:nvPicPr>
          <p:cNvPr id="1026" name="F7D78D25-5C33-411E-AD14-25144C95B5A0" descr="IMG_9332.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507298" y="1043681"/>
            <a:ext cx="2636702" cy="5720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725139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336692" y="3501405"/>
            <a:ext cx="1760197" cy="1760197"/>
          </a:xfrm>
          <a:prstGeom prst="rect">
            <a:avLst/>
          </a:prstGeom>
        </p:spPr>
      </p:pic>
      <p:sp>
        <p:nvSpPr>
          <p:cNvPr id="3" name="Inhaltsplatzhalter 2">
            <a:extLst>
              <a:ext uri="{FF2B5EF4-FFF2-40B4-BE49-F238E27FC236}">
                <a16:creationId xmlns:a16="http://schemas.microsoft.com/office/drawing/2014/main" id="{2558EEFE-5081-45FF-A394-A9DE08F7E111}"/>
              </a:ext>
            </a:extLst>
          </p:cNvPr>
          <p:cNvSpPr>
            <a:spLocks noGrp="1"/>
          </p:cNvSpPr>
          <p:nvPr>
            <p:ph idx="1"/>
          </p:nvPr>
        </p:nvSpPr>
        <p:spPr>
          <a:xfrm>
            <a:off x="829330" y="1407536"/>
            <a:ext cx="5708918" cy="4351338"/>
          </a:xfrm>
        </p:spPr>
        <p:txBody>
          <a:bodyPr vert="horz" lIns="91440" tIns="45720" rIns="91440" bIns="45720" rtlCol="0" anchor="t">
            <a:normAutofit/>
          </a:bodyPr>
          <a:lstStyle/>
          <a:p>
            <a:pPr marL="0" indent="0">
              <a:buNone/>
            </a:pPr>
            <a:r>
              <a:rPr lang="de-DE" dirty="0">
                <a:latin typeface="+mn-lt"/>
              </a:rPr>
              <a:t>Attention je STOPPE quand la bulle suivante s‘affiche !</a:t>
            </a:r>
          </a:p>
        </p:txBody>
      </p:sp>
      <p:sp>
        <p:nvSpPr>
          <p:cNvPr id="21" name="Titel 20"/>
          <p:cNvSpPr>
            <a:spLocks noGrp="1"/>
          </p:cNvSpPr>
          <p:nvPr>
            <p:ph type="title"/>
          </p:nvPr>
        </p:nvSpPr>
        <p:spPr/>
        <p:txBody>
          <a:bodyPr/>
          <a:lstStyle/>
          <a:p>
            <a:r>
              <a:rPr lang="de-DE" dirty="0"/>
              <a:t>Début du coaching</a:t>
            </a:r>
          </a:p>
        </p:txBody>
      </p:sp>
      <p:sp>
        <p:nvSpPr>
          <p:cNvPr id="12" name="Rechteck 11">
            <a:extLst>
              <a:ext uri="{FF2B5EF4-FFF2-40B4-BE49-F238E27FC236}">
                <a16:creationId xmlns:a16="http://schemas.microsoft.com/office/drawing/2014/main" id="{D6241066-87C4-43C5-8173-F0C2C5EF8F7B}"/>
              </a:ext>
            </a:extLst>
          </p:cNvPr>
          <p:cNvSpPr/>
          <p:nvPr/>
        </p:nvSpPr>
        <p:spPr>
          <a:xfrm rot="20183313">
            <a:off x="7701541" y="5935197"/>
            <a:ext cx="469644" cy="138913"/>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 name="Rechteck 12">
            <a:extLst>
              <a:ext uri="{FF2B5EF4-FFF2-40B4-BE49-F238E27FC236}">
                <a16:creationId xmlns:a16="http://schemas.microsoft.com/office/drawing/2014/main" id="{B64BDCE7-F3CA-4110-A126-70F59B33D290}"/>
              </a:ext>
            </a:extLst>
          </p:cNvPr>
          <p:cNvSpPr/>
          <p:nvPr/>
        </p:nvSpPr>
        <p:spPr>
          <a:xfrm rot="2464789">
            <a:off x="5561783" y="5883109"/>
            <a:ext cx="469644" cy="24426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nvGrpSpPr>
          <p:cNvPr id="17" name="Gruppierung 16"/>
          <p:cNvGrpSpPr/>
          <p:nvPr/>
        </p:nvGrpSpPr>
        <p:grpSpPr>
          <a:xfrm>
            <a:off x="969631" y="2368063"/>
            <a:ext cx="4098116" cy="1624625"/>
            <a:chOff x="1529422" y="1197960"/>
            <a:chExt cx="7275911" cy="2380879"/>
          </a:xfrm>
          <a:effectLst>
            <a:outerShdw blurRad="180975" dist="88900" dir="2700000" algn="tl" rotWithShape="0">
              <a:prstClr val="black">
                <a:alpha val="25000"/>
              </a:prstClr>
            </a:outerShdw>
          </a:effectLst>
        </p:grpSpPr>
        <p:sp>
          <p:nvSpPr>
            <p:cNvPr id="18" name="Rechtwinkliges Dreieck 17"/>
            <p:cNvSpPr/>
            <p:nvPr/>
          </p:nvSpPr>
          <p:spPr>
            <a:xfrm rot="7354637">
              <a:off x="1381606" y="2307448"/>
              <a:ext cx="1629900" cy="912882"/>
            </a:xfrm>
            <a:prstGeom prst="rtTriangle">
              <a:avLst/>
            </a:prstGeom>
            <a:solidFill>
              <a:srgbClr val="118BD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srgbClr val="FFFFFF"/>
                </a:solidFill>
              </a:endParaRPr>
            </a:p>
          </p:txBody>
        </p:sp>
        <p:sp>
          <p:nvSpPr>
            <p:cNvPr id="19" name="Abgerundetes Rechteck 18"/>
            <p:cNvSpPr/>
            <p:nvPr/>
          </p:nvSpPr>
          <p:spPr>
            <a:xfrm>
              <a:off x="1529422" y="1197960"/>
              <a:ext cx="7275911" cy="1724791"/>
            </a:xfrm>
            <a:prstGeom prst="roundRect">
              <a:avLst>
                <a:gd name="adj" fmla="val 50000"/>
              </a:avLst>
            </a:prstGeom>
            <a:solidFill>
              <a:srgbClr val="118BD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sp>
        <p:nvSpPr>
          <p:cNvPr id="30" name="Textfeld 29">
            <a:extLst>
              <a:ext uri="{FF2B5EF4-FFF2-40B4-BE49-F238E27FC236}">
                <a16:creationId xmlns:a16="http://schemas.microsoft.com/office/drawing/2014/main" id="{232056BE-CDD3-4807-B578-BE2690BF885D}"/>
              </a:ext>
            </a:extLst>
          </p:cNvPr>
          <p:cNvSpPr txBox="1"/>
          <p:nvPr/>
        </p:nvSpPr>
        <p:spPr>
          <a:xfrm>
            <a:off x="1345390" y="2484752"/>
            <a:ext cx="3748542" cy="830997"/>
          </a:xfrm>
          <a:prstGeom prst="rect">
            <a:avLst/>
          </a:prstGeom>
          <a:noFill/>
        </p:spPr>
        <p:txBody>
          <a:bodyPr wrap="square" rtlCol="0">
            <a:spAutoFit/>
          </a:bodyPr>
          <a:lstStyle/>
          <a:p>
            <a:r>
              <a:rPr lang="de-CH" sz="2400" dirty="0">
                <a:solidFill>
                  <a:srgbClr val="FFFFFF"/>
                </a:solidFill>
                <a:cs typeface="Arial" panose="020B0604020202020204" pitchFamily="34" charset="0"/>
              </a:rPr>
              <a:t>Ok. Quand est-ce que le programme commence?</a:t>
            </a:r>
          </a:p>
        </p:txBody>
      </p:sp>
      <p:grpSp>
        <p:nvGrpSpPr>
          <p:cNvPr id="20" name="Gruppierung 19"/>
          <p:cNvGrpSpPr/>
          <p:nvPr/>
        </p:nvGrpSpPr>
        <p:grpSpPr>
          <a:xfrm>
            <a:off x="356069" y="5076203"/>
            <a:ext cx="4624093" cy="1498310"/>
            <a:chOff x="2582440" y="2795506"/>
            <a:chExt cx="4741125" cy="2045187"/>
          </a:xfrm>
          <a:effectLst>
            <a:outerShdw blurRad="193675" dist="139700" dir="2700000" algn="tl" rotWithShape="0">
              <a:prstClr val="black">
                <a:alpha val="17000"/>
              </a:prstClr>
            </a:outerShdw>
          </a:effectLst>
        </p:grpSpPr>
        <p:sp>
          <p:nvSpPr>
            <p:cNvPr id="22" name="Rechtwinkliges Dreieck 21"/>
            <p:cNvSpPr/>
            <p:nvPr/>
          </p:nvSpPr>
          <p:spPr>
            <a:xfrm rot="18041862">
              <a:off x="6268079" y="2945269"/>
              <a:ext cx="1205250" cy="905723"/>
            </a:xfrm>
            <a:prstGeom prst="rtTriangle">
              <a:avLst/>
            </a:prstGeom>
            <a:solidFill>
              <a:srgbClr val="1B8C3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3" name="Abgerundetes Rechteck 22"/>
            <p:cNvSpPr/>
            <p:nvPr/>
          </p:nvSpPr>
          <p:spPr>
            <a:xfrm>
              <a:off x="2582440" y="3115902"/>
              <a:ext cx="4671945" cy="1724791"/>
            </a:xfrm>
            <a:prstGeom prst="roundRect">
              <a:avLst>
                <a:gd name="adj" fmla="val 50000"/>
              </a:avLst>
            </a:prstGeom>
            <a:solidFill>
              <a:srgbClr val="1B8C3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sp>
        <p:nvSpPr>
          <p:cNvPr id="24" name="Textfeld 23">
            <a:extLst>
              <a:ext uri="{FF2B5EF4-FFF2-40B4-BE49-F238E27FC236}">
                <a16:creationId xmlns:a16="http://schemas.microsoft.com/office/drawing/2014/main" id="{232056BE-CDD3-4807-B578-BE2690BF885D}"/>
              </a:ext>
            </a:extLst>
          </p:cNvPr>
          <p:cNvSpPr txBox="1"/>
          <p:nvPr/>
        </p:nvSpPr>
        <p:spPr>
          <a:xfrm>
            <a:off x="682549" y="5407965"/>
            <a:ext cx="4186068" cy="1077218"/>
          </a:xfrm>
          <a:prstGeom prst="rect">
            <a:avLst/>
          </a:prstGeom>
          <a:noFill/>
        </p:spPr>
        <p:txBody>
          <a:bodyPr wrap="square" rtlCol="0">
            <a:spAutoFit/>
          </a:bodyPr>
          <a:lstStyle/>
          <a:p>
            <a:r>
              <a:rPr lang="de-CH" sz="2400" b="1" dirty="0">
                <a:solidFill>
                  <a:srgbClr val="FFFFFF"/>
                </a:solidFill>
                <a:cs typeface="Arial" panose="020B0604020202020204" pitchFamily="34" charset="0"/>
              </a:rPr>
              <a:t>Sélectionne ton premier sujet</a:t>
            </a:r>
          </a:p>
          <a:p>
            <a:r>
              <a:rPr lang="de-CH" sz="2000" dirty="0">
                <a:solidFill>
                  <a:srgbClr val="FFFFFF"/>
                </a:solidFill>
                <a:cs typeface="Arial" panose="020B0604020202020204" pitchFamily="34" charset="0"/>
              </a:rPr>
              <a:t>Je stoppe ici et débute le coaching chez moi</a:t>
            </a:r>
          </a:p>
        </p:txBody>
      </p:sp>
      <p:cxnSp>
        <p:nvCxnSpPr>
          <p:cNvPr id="4" name="Straight Arrow Connector 3"/>
          <p:cNvCxnSpPr/>
          <p:nvPr/>
        </p:nvCxnSpPr>
        <p:spPr>
          <a:xfrm>
            <a:off x="240125" y="1646501"/>
            <a:ext cx="503583" cy="0"/>
          </a:xfrm>
          <a:prstGeom prst="straightConnector1">
            <a:avLst/>
          </a:prstGeom>
          <a:ln w="508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6" name="ZoneTexte 15"/>
          <p:cNvSpPr txBox="1"/>
          <p:nvPr/>
        </p:nvSpPr>
        <p:spPr>
          <a:xfrm>
            <a:off x="5237018" y="6164941"/>
            <a:ext cx="3773419" cy="657659"/>
          </a:xfrm>
          <a:prstGeom prst="rect">
            <a:avLst/>
          </a:prstGeom>
          <a:solidFill>
            <a:schemeClr val="bg1"/>
          </a:solidFill>
        </p:spPr>
        <p:txBody>
          <a:bodyPr wrap="square" rtlCol="0">
            <a:spAutoFit/>
          </a:bodyPr>
          <a:lstStyle/>
          <a:p>
            <a:endParaRPr lang="fr-CH" dirty="0"/>
          </a:p>
        </p:txBody>
      </p:sp>
      <p:pic>
        <p:nvPicPr>
          <p:cNvPr id="25" name="Image 2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390526" y="6067977"/>
            <a:ext cx="2363056" cy="665063"/>
          </a:xfrm>
          <a:prstGeom prst="rect">
            <a:avLst/>
          </a:prstGeom>
        </p:spPr>
      </p:pic>
      <p:pic>
        <p:nvPicPr>
          <p:cNvPr id="26" name="Image 25"/>
          <p:cNvPicPr/>
          <p:nvPr/>
        </p:nvPicPr>
        <p:blipFill>
          <a:blip r:embed="rId5">
            <a:extLst>
              <a:ext uri="{28A0092B-C50C-407E-A947-70E740481C1C}">
                <a14:useLocalDpi xmlns:a14="http://schemas.microsoft.com/office/drawing/2010/main"/>
              </a:ext>
            </a:extLst>
          </a:blip>
          <a:stretch>
            <a:fillRect/>
          </a:stretch>
        </p:blipFill>
        <p:spPr>
          <a:xfrm>
            <a:off x="6052405" y="1765090"/>
            <a:ext cx="3069578" cy="5067736"/>
          </a:xfrm>
          <a:prstGeom prst="rect">
            <a:avLst/>
          </a:prstGeom>
        </p:spPr>
      </p:pic>
    </p:spTree>
    <p:extLst>
      <p:ext uri="{BB962C8B-B14F-4D97-AF65-F5344CB8AC3E}">
        <p14:creationId xmlns:p14="http://schemas.microsoft.com/office/powerpoint/2010/main" val="4654876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9">
            <a:extLst>
              <a:ext uri="{FF2B5EF4-FFF2-40B4-BE49-F238E27FC236}">
                <a16:creationId xmlns:a16="http://schemas.microsoft.com/office/drawing/2014/main" id="{6AE0AE3F-AF5A-4725-BD97-31416C98A334}"/>
              </a:ext>
            </a:extLst>
          </p:cNvPr>
          <p:cNvSpPr>
            <a:spLocks noGrp="1"/>
          </p:cNvSpPr>
          <p:nvPr>
            <p:ph type="title"/>
          </p:nvPr>
        </p:nvSpPr>
        <p:spPr/>
        <p:txBody>
          <a:bodyPr/>
          <a:lstStyle/>
          <a:p>
            <a:endParaRPr lang="fr-CH"/>
          </a:p>
        </p:txBody>
      </p:sp>
      <p:sp>
        <p:nvSpPr>
          <p:cNvPr id="12" name="Espace réservé du contenu 11">
            <a:extLst>
              <a:ext uri="{FF2B5EF4-FFF2-40B4-BE49-F238E27FC236}">
                <a16:creationId xmlns:a16="http://schemas.microsoft.com/office/drawing/2014/main" id="{46C938BE-26CB-40F2-90FC-FBE0EFE7C8D6}"/>
              </a:ext>
            </a:extLst>
          </p:cNvPr>
          <p:cNvSpPr>
            <a:spLocks noGrp="1"/>
          </p:cNvSpPr>
          <p:nvPr>
            <p:ph idx="1"/>
          </p:nvPr>
        </p:nvSpPr>
        <p:spPr/>
        <p:txBody>
          <a:bodyPr/>
          <a:lstStyle/>
          <a:p>
            <a:endParaRPr lang="fr-CH"/>
          </a:p>
        </p:txBody>
      </p:sp>
      <p:pic>
        <p:nvPicPr>
          <p:cNvPr id="8" name="Imag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076" y="-35123"/>
            <a:ext cx="9189076" cy="6857723"/>
          </a:xfrm>
          <a:prstGeom prst="rect">
            <a:avLst/>
          </a:prstGeom>
        </p:spPr>
      </p:pic>
      <p:sp>
        <p:nvSpPr>
          <p:cNvPr id="9" name="Rectangle 8"/>
          <p:cNvSpPr/>
          <p:nvPr/>
        </p:nvSpPr>
        <p:spPr>
          <a:xfrm>
            <a:off x="1287022" y="3974737"/>
            <a:ext cx="2049472" cy="369332"/>
          </a:xfrm>
          <a:prstGeom prst="rect">
            <a:avLst/>
          </a:prstGeom>
        </p:spPr>
        <p:txBody>
          <a:bodyPr wrap="none">
            <a:spAutoFit/>
          </a:bodyPr>
          <a:lstStyle/>
          <a:p>
            <a:pPr lvl="0" defTabSz="914400">
              <a:defRPr/>
            </a:pPr>
            <a:r>
              <a:rPr lang="de-CH" dirty="0">
                <a:hlinkClick r:id="rId4"/>
              </a:rPr>
              <a:t>https://rec.r4l.swiss</a:t>
            </a:r>
            <a:endParaRPr lang="de-CH" dirty="0"/>
          </a:p>
        </p:txBody>
      </p:sp>
    </p:spTree>
    <p:extLst>
      <p:ext uri="{BB962C8B-B14F-4D97-AF65-F5344CB8AC3E}">
        <p14:creationId xmlns:p14="http://schemas.microsoft.com/office/powerpoint/2010/main" val="15138283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a:extLst>
              <a:ext uri="{FF2B5EF4-FFF2-40B4-BE49-F238E27FC236}">
                <a16:creationId xmlns:a16="http://schemas.microsoft.com/office/drawing/2014/main" id="{6F2710AC-13D5-4142-B868-771018FD4937}"/>
              </a:ext>
            </a:extLst>
          </p:cNvPr>
          <p:cNvSpPr>
            <a:spLocks noGrp="1"/>
          </p:cNvSpPr>
          <p:nvPr>
            <p:ph type="title"/>
          </p:nvPr>
        </p:nvSpPr>
        <p:spPr/>
        <p:txBody>
          <a:bodyPr/>
          <a:lstStyle/>
          <a:p>
            <a:endParaRPr lang="fr-CH"/>
          </a:p>
        </p:txBody>
      </p:sp>
      <p:sp>
        <p:nvSpPr>
          <p:cNvPr id="9" name="Espace réservé du contenu 8">
            <a:extLst>
              <a:ext uri="{FF2B5EF4-FFF2-40B4-BE49-F238E27FC236}">
                <a16:creationId xmlns:a16="http://schemas.microsoft.com/office/drawing/2014/main" id="{734CDC04-51D6-4D32-AB43-9271A8EC2470}"/>
              </a:ext>
            </a:extLst>
          </p:cNvPr>
          <p:cNvSpPr>
            <a:spLocks noGrp="1"/>
          </p:cNvSpPr>
          <p:nvPr>
            <p:ph idx="1"/>
          </p:nvPr>
        </p:nvSpPr>
        <p:spPr/>
        <p:txBody>
          <a:bodyPr/>
          <a:lstStyle/>
          <a:p>
            <a:endParaRPr lang="fr-CH"/>
          </a:p>
        </p:txBody>
      </p:sp>
      <p:pic>
        <p:nvPicPr>
          <p:cNvPr id="5" name="Imag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68996" cy="6858000"/>
          </a:xfrm>
          <a:prstGeom prst="rect">
            <a:avLst/>
          </a:prstGeom>
        </p:spPr>
      </p:pic>
    </p:spTree>
    <p:extLst>
      <p:ext uri="{BB962C8B-B14F-4D97-AF65-F5344CB8AC3E}">
        <p14:creationId xmlns:p14="http://schemas.microsoft.com/office/powerpoint/2010/main" val="9037776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CH"/>
          </a:p>
        </p:txBody>
      </p:sp>
      <p:sp>
        <p:nvSpPr>
          <p:cNvPr id="3" name="Espace réservé du contenu 2"/>
          <p:cNvSpPr>
            <a:spLocks noGrp="1"/>
          </p:cNvSpPr>
          <p:nvPr>
            <p:ph idx="1"/>
          </p:nvPr>
        </p:nvSpPr>
        <p:spPr/>
        <p:txBody>
          <a:bodyPr/>
          <a:lstStyle/>
          <a:p>
            <a:endParaRPr lang="fr-CH"/>
          </a:p>
        </p:txBody>
      </p:sp>
      <p:pic>
        <p:nvPicPr>
          <p:cNvPr id="6" name="Imag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98591" cy="6858000"/>
          </a:xfrm>
          <a:prstGeom prst="rect">
            <a:avLst/>
          </a:prstGeom>
        </p:spPr>
      </p:pic>
    </p:spTree>
    <p:extLst>
      <p:ext uri="{BB962C8B-B14F-4D97-AF65-F5344CB8AC3E}">
        <p14:creationId xmlns:p14="http://schemas.microsoft.com/office/powerpoint/2010/main" val="7222547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CH"/>
          </a:p>
        </p:txBody>
      </p:sp>
      <p:sp>
        <p:nvSpPr>
          <p:cNvPr id="3" name="Espace réservé du contenu 2"/>
          <p:cNvSpPr>
            <a:spLocks noGrp="1"/>
          </p:cNvSpPr>
          <p:nvPr>
            <p:ph idx="1"/>
          </p:nvPr>
        </p:nvSpPr>
        <p:spPr/>
        <p:txBody>
          <a:bodyPr/>
          <a:lstStyle/>
          <a:p>
            <a:endParaRPr lang="fr-CH"/>
          </a:p>
        </p:txBody>
      </p:sp>
      <p:pic>
        <p:nvPicPr>
          <p:cNvPr id="4" name="Imag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4743" y="0"/>
            <a:ext cx="9238743" cy="6881081"/>
          </a:xfrm>
          <a:prstGeom prst="rect">
            <a:avLst/>
          </a:prstGeom>
        </p:spPr>
      </p:pic>
    </p:spTree>
    <p:extLst>
      <p:ext uri="{BB962C8B-B14F-4D97-AF65-F5344CB8AC3E}">
        <p14:creationId xmlns:p14="http://schemas.microsoft.com/office/powerpoint/2010/main" val="22203941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eck 7"/>
          <p:cNvSpPr/>
          <p:nvPr/>
        </p:nvSpPr>
        <p:spPr>
          <a:xfrm>
            <a:off x="-296190" y="-87680"/>
            <a:ext cx="9440190" cy="7033360"/>
          </a:xfrm>
          <a:prstGeom prst="rect">
            <a:avLst/>
          </a:prstGeom>
          <a:gradFill flip="none" rotWithShape="1">
            <a:gsLst>
              <a:gs pos="0">
                <a:srgbClr val="24A893"/>
              </a:gs>
              <a:gs pos="100000">
                <a:srgbClr val="C6EB37"/>
              </a:gs>
            </a:gsLst>
            <a:lin ang="1734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a:p>
            <a:pPr algn="ctr"/>
            <a:endParaRPr lang="de-DE" dirty="0"/>
          </a:p>
        </p:txBody>
      </p:sp>
      <p:grpSp>
        <p:nvGrpSpPr>
          <p:cNvPr id="2" name="Gruppierung 1"/>
          <p:cNvGrpSpPr/>
          <p:nvPr/>
        </p:nvGrpSpPr>
        <p:grpSpPr>
          <a:xfrm>
            <a:off x="1544364" y="1135801"/>
            <a:ext cx="6538812" cy="2380879"/>
            <a:chOff x="1529422" y="1197960"/>
            <a:chExt cx="7275911" cy="2380879"/>
          </a:xfrm>
          <a:effectLst>
            <a:outerShdw blurRad="180975" dist="88900" dir="2700000" algn="tl" rotWithShape="0">
              <a:prstClr val="black">
                <a:alpha val="25000"/>
              </a:prstClr>
            </a:outerShdw>
          </a:effectLst>
        </p:grpSpPr>
        <p:sp>
          <p:nvSpPr>
            <p:cNvPr id="10" name="Rechtwinkliges Dreieck 9"/>
            <p:cNvSpPr/>
            <p:nvPr/>
          </p:nvSpPr>
          <p:spPr>
            <a:xfrm rot="7354637">
              <a:off x="1381606" y="2307448"/>
              <a:ext cx="1629900" cy="912882"/>
            </a:xfrm>
            <a:prstGeom prst="rtTriangle">
              <a:avLst/>
            </a:prstGeom>
            <a:solidFill>
              <a:srgbClr val="118BD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srgbClr val="FFFFFF"/>
                </a:solidFill>
              </a:endParaRPr>
            </a:p>
          </p:txBody>
        </p:sp>
        <p:sp>
          <p:nvSpPr>
            <p:cNvPr id="11" name="Abgerundetes Rechteck 10"/>
            <p:cNvSpPr/>
            <p:nvPr/>
          </p:nvSpPr>
          <p:spPr>
            <a:xfrm>
              <a:off x="1529422" y="1197960"/>
              <a:ext cx="7275911" cy="1724791"/>
            </a:xfrm>
            <a:prstGeom prst="roundRect">
              <a:avLst>
                <a:gd name="adj" fmla="val 50000"/>
              </a:avLst>
            </a:prstGeom>
            <a:solidFill>
              <a:srgbClr val="118BD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sp>
        <p:nvSpPr>
          <p:cNvPr id="12" name="Textfeld 11"/>
          <p:cNvSpPr txBox="1"/>
          <p:nvPr/>
        </p:nvSpPr>
        <p:spPr>
          <a:xfrm>
            <a:off x="1560148" y="1613475"/>
            <a:ext cx="6523028" cy="769441"/>
          </a:xfrm>
          <a:prstGeom prst="rect">
            <a:avLst/>
          </a:prstGeom>
          <a:noFill/>
        </p:spPr>
        <p:txBody>
          <a:bodyPr wrap="square" rtlCol="0">
            <a:spAutoFit/>
          </a:bodyPr>
          <a:lstStyle/>
          <a:p>
            <a:pPr algn="ctr"/>
            <a:r>
              <a:rPr lang="de-DE" sz="4400" dirty="0">
                <a:solidFill>
                  <a:schemeClr val="bg1"/>
                </a:solidFill>
                <a:cs typeface="Arial"/>
              </a:rPr>
              <a:t>Merci de votre attention !</a:t>
            </a:r>
          </a:p>
        </p:txBody>
      </p:sp>
      <p:pic>
        <p:nvPicPr>
          <p:cNvPr id="16" name="Bild 15" descr="Logo_ready4life_weiss.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409156" y="22681"/>
            <a:ext cx="996572" cy="996572"/>
          </a:xfrm>
          <a:prstGeom prst="rect">
            <a:avLst/>
          </a:prstGeom>
        </p:spPr>
      </p:pic>
      <p:pic>
        <p:nvPicPr>
          <p:cNvPr id="4" name="Imag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7525" y="2424240"/>
            <a:ext cx="2883049" cy="4847958"/>
          </a:xfrm>
          <a:prstGeom prst="rect">
            <a:avLst/>
          </a:prstGeom>
        </p:spPr>
      </p:pic>
      <p:pic>
        <p:nvPicPr>
          <p:cNvPr id="6" name="Imag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813770" y="2635638"/>
            <a:ext cx="2759453" cy="4636560"/>
          </a:xfrm>
          <a:prstGeom prst="rect">
            <a:avLst/>
          </a:prstGeom>
        </p:spPr>
      </p:pic>
      <p:pic>
        <p:nvPicPr>
          <p:cNvPr id="7" name="Image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93021" y="2155054"/>
            <a:ext cx="2758479" cy="4451934"/>
          </a:xfrm>
          <a:prstGeom prst="rect">
            <a:avLst/>
          </a:prstGeom>
        </p:spPr>
      </p:pic>
    </p:spTree>
    <p:extLst>
      <p:ext uri="{BB962C8B-B14F-4D97-AF65-F5344CB8AC3E}">
        <p14:creationId xmlns:p14="http://schemas.microsoft.com/office/powerpoint/2010/main" val="15444759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p:cNvSpPr txBox="1"/>
          <p:nvPr/>
        </p:nvSpPr>
        <p:spPr>
          <a:xfrm>
            <a:off x="5220300" y="6164941"/>
            <a:ext cx="3790137" cy="657659"/>
          </a:xfrm>
          <a:prstGeom prst="rect">
            <a:avLst/>
          </a:prstGeom>
          <a:solidFill>
            <a:schemeClr val="bg1"/>
          </a:solidFill>
        </p:spPr>
        <p:txBody>
          <a:bodyPr wrap="square" rtlCol="0">
            <a:spAutoFit/>
          </a:bodyPr>
          <a:lstStyle/>
          <a:p>
            <a:endParaRPr lang="fr-CH" dirty="0"/>
          </a:p>
        </p:txBody>
      </p:sp>
      <p:sp>
        <p:nvSpPr>
          <p:cNvPr id="10" name="Titel 2"/>
          <p:cNvSpPr txBox="1">
            <a:spLocks/>
          </p:cNvSpPr>
          <p:nvPr/>
        </p:nvSpPr>
        <p:spPr>
          <a:xfrm>
            <a:off x="560565" y="194563"/>
            <a:ext cx="6815595" cy="672136"/>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3600" b="1" kern="1200">
                <a:solidFill>
                  <a:schemeClr val="bg1"/>
                </a:solidFill>
                <a:latin typeface="Arial" panose="020B0604020202020204" pitchFamily="34" charset="0"/>
                <a:ea typeface="+mj-ea"/>
                <a:cs typeface="Arial" panose="020B0604020202020204" pitchFamily="34" charset="0"/>
              </a:defRPr>
            </a:lvl1pPr>
          </a:lstStyle>
          <a:p>
            <a:r>
              <a:rPr lang="de-DE" dirty="0"/>
              <a:t>Ready4life?</a:t>
            </a:r>
          </a:p>
        </p:txBody>
      </p:sp>
      <p:sp>
        <p:nvSpPr>
          <p:cNvPr id="3" name="Rectangle 2"/>
          <p:cNvSpPr/>
          <p:nvPr/>
        </p:nvSpPr>
        <p:spPr>
          <a:xfrm>
            <a:off x="2219219" y="6395933"/>
            <a:ext cx="4572000" cy="646331"/>
          </a:xfrm>
          <a:prstGeom prst="rect">
            <a:avLst/>
          </a:prstGeom>
        </p:spPr>
        <p:txBody>
          <a:bodyPr>
            <a:spAutoFit/>
          </a:bodyPr>
          <a:lstStyle/>
          <a:p>
            <a:r>
              <a:rPr lang="de-CH" dirty="0"/>
              <a:t>Plus d’informations sur : </a:t>
            </a:r>
            <a:r>
              <a:rPr lang="de-CH" dirty="0">
                <a:hlinkClick r:id="rId5">
                  <a:extLst>
                    <a:ext uri="{A12FA001-AC4F-418D-AE19-62706E023703}">
                      <ahyp:hlinkClr xmlns:ahyp="http://schemas.microsoft.com/office/drawing/2018/hyperlinkcolor" val="tx"/>
                    </a:ext>
                  </a:extLst>
                </a:hlinkClick>
              </a:rPr>
              <a:t>http://www.r4l.swiss</a:t>
            </a:r>
            <a:r>
              <a:rPr lang="de-CH" dirty="0"/>
              <a:t> </a:t>
            </a:r>
          </a:p>
          <a:p>
            <a:endParaRPr lang="fr-CH" dirty="0"/>
          </a:p>
        </p:txBody>
      </p:sp>
      <p:pic>
        <p:nvPicPr>
          <p:cNvPr id="18" name="2022 vidéo ready4life FR">
            <a:hlinkClick r:id="" action="ppaction://media"/>
            <a:extLst>
              <a:ext uri="{FF2B5EF4-FFF2-40B4-BE49-F238E27FC236}">
                <a16:creationId xmlns:a16="http://schemas.microsoft.com/office/drawing/2014/main" id="{4F18F443-EDC8-45D3-9FDD-B8949C7007B5}"/>
              </a:ext>
            </a:extLst>
          </p:cNvPr>
          <p:cNvPicPr>
            <a:picLocks noGrp="1" noChangeAspect="1"/>
          </p:cNvPicPr>
          <p:nvPr>
            <p:ph idx="1"/>
            <a:videoFile r:link="rId2"/>
            <p:extLst>
              <p:ext uri="{DAA4B4D4-6D71-4841-9C94-3DE7FCFB9230}">
                <p14:media xmlns:p14="http://schemas.microsoft.com/office/powerpoint/2010/main" r:embed="rId1"/>
              </p:ext>
            </p:extLst>
          </p:nvPr>
        </p:nvPicPr>
        <p:blipFill>
          <a:blip r:embed="rId6"/>
          <a:stretch>
            <a:fillRect/>
          </a:stretch>
        </p:blipFill>
        <p:spPr>
          <a:xfrm>
            <a:off x="0" y="1033580"/>
            <a:ext cx="9143999" cy="5143383"/>
          </a:xfrm>
        </p:spPr>
      </p:pic>
    </p:spTree>
    <p:extLst>
      <p:ext uri="{BB962C8B-B14F-4D97-AF65-F5344CB8AC3E}">
        <p14:creationId xmlns:p14="http://schemas.microsoft.com/office/powerpoint/2010/main" val="1116810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97515" fill="hold"/>
                                        <p:tgtEl>
                                          <p:spTgt spid="1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8"/>
                </p:tgtEl>
              </p:cMediaNode>
            </p:video>
            <p:seq concurrent="1" nextAc="seek">
              <p:cTn id="8" restart="whenNotActive" fill="hold" evtFilter="cancelBubble" nodeType="interactiveSeq">
                <p:stCondLst>
                  <p:cond evt="onClick" delay="0">
                    <p:tgtEl>
                      <p:spTgt spid="1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8"/>
                                        </p:tgtEl>
                                      </p:cBhvr>
                                    </p:cmd>
                                  </p:childTnLst>
                                </p:cTn>
                              </p:par>
                            </p:childTnLst>
                          </p:cTn>
                        </p:par>
                      </p:childTnLst>
                    </p:cTn>
                  </p:par>
                </p:childTnLst>
              </p:cTn>
              <p:nextCondLst>
                <p:cond evt="onClick" delay="0">
                  <p:tgtEl>
                    <p:spTgt spid="18"/>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5237018" y="6164941"/>
            <a:ext cx="3773419" cy="657659"/>
          </a:xfrm>
          <a:prstGeom prst="rect">
            <a:avLst/>
          </a:prstGeom>
          <a:solidFill>
            <a:schemeClr val="bg1"/>
          </a:solidFill>
        </p:spPr>
        <p:txBody>
          <a:bodyPr wrap="square" rtlCol="0">
            <a:spAutoFit/>
          </a:bodyPr>
          <a:lstStyle/>
          <a:p>
            <a:endParaRPr lang="fr-CH" dirty="0"/>
          </a:p>
        </p:txBody>
      </p:sp>
      <p:sp>
        <p:nvSpPr>
          <p:cNvPr id="11" name="Titre 10">
            <a:extLst>
              <a:ext uri="{FF2B5EF4-FFF2-40B4-BE49-F238E27FC236}">
                <a16:creationId xmlns:a16="http://schemas.microsoft.com/office/drawing/2014/main" id="{00B3E6D5-D2D1-418B-987A-B25B9016B7CC}"/>
              </a:ext>
            </a:extLst>
          </p:cNvPr>
          <p:cNvSpPr>
            <a:spLocks noGrp="1"/>
          </p:cNvSpPr>
          <p:nvPr>
            <p:ph type="title"/>
          </p:nvPr>
        </p:nvSpPr>
        <p:spPr/>
        <p:txBody>
          <a:bodyPr/>
          <a:lstStyle/>
          <a:p>
            <a:endParaRPr lang="fr-CH" dirty="0"/>
          </a:p>
        </p:txBody>
      </p:sp>
      <p:pic>
        <p:nvPicPr>
          <p:cNvPr id="7" name="Imag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50533" cy="6876516"/>
          </a:xfrm>
          <a:prstGeom prst="rect">
            <a:avLst/>
          </a:prstGeom>
        </p:spPr>
      </p:pic>
    </p:spTree>
    <p:extLst>
      <p:ext uri="{BB962C8B-B14F-4D97-AF65-F5344CB8AC3E}">
        <p14:creationId xmlns:p14="http://schemas.microsoft.com/office/powerpoint/2010/main" val="2013578121"/>
      </p:ext>
    </p:extLst>
  </p:cSld>
  <p:clrMapOvr>
    <a:masterClrMapping/>
  </p:clrMapOvr>
  <p:timing>
    <p:tnLst>
      <p:par>
        <p:cTn id="1" dur="indefinite" restart="never" nodeType="tmRoot">
          <p:childTnLst>
            <p:par>
              <p:cTn id="2"/>
            </p:par>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42752" y="2031930"/>
            <a:ext cx="7449879" cy="2216629"/>
          </a:xfrm>
          <a:prstGeom prst="rect">
            <a:avLst/>
          </a:prstGeom>
        </p:spPr>
      </p:pic>
      <p:sp>
        <p:nvSpPr>
          <p:cNvPr id="5" name="Titel 1">
            <a:extLst>
              <a:ext uri="{FF2B5EF4-FFF2-40B4-BE49-F238E27FC236}">
                <a16:creationId xmlns:a16="http://schemas.microsoft.com/office/drawing/2014/main" id="{08DB61C9-6D7B-4534-B01B-0A6B36CCC311}"/>
              </a:ext>
            </a:extLst>
          </p:cNvPr>
          <p:cNvSpPr>
            <a:spLocks noGrp="1"/>
          </p:cNvSpPr>
          <p:nvPr>
            <p:ph type="title"/>
          </p:nvPr>
        </p:nvSpPr>
        <p:spPr>
          <a:xfrm>
            <a:off x="628650" y="194563"/>
            <a:ext cx="6686550" cy="672136"/>
          </a:xfrm>
        </p:spPr>
        <p:txBody>
          <a:bodyPr>
            <a:normAutofit fontScale="90000"/>
          </a:bodyPr>
          <a:lstStyle/>
          <a:p>
            <a:r>
              <a:rPr lang="de-DE" dirty="0"/>
              <a:t>Ready4life, qu'est-ce que c'est ?</a:t>
            </a:r>
            <a:endParaRPr lang="de-CH" dirty="0"/>
          </a:p>
        </p:txBody>
      </p:sp>
      <p:sp>
        <p:nvSpPr>
          <p:cNvPr id="7" name="ZoneTexte 6"/>
          <p:cNvSpPr txBox="1"/>
          <p:nvPr/>
        </p:nvSpPr>
        <p:spPr>
          <a:xfrm>
            <a:off x="5374888" y="6038385"/>
            <a:ext cx="3572981" cy="763859"/>
          </a:xfrm>
          <a:prstGeom prst="rect">
            <a:avLst/>
          </a:prstGeom>
          <a:solidFill>
            <a:schemeClr val="bg1"/>
          </a:solidFill>
        </p:spPr>
        <p:txBody>
          <a:bodyPr wrap="square" rtlCol="0">
            <a:spAutoFit/>
          </a:bodyPr>
          <a:lstStyle/>
          <a:p>
            <a:endParaRPr lang="fr-CH"/>
          </a:p>
        </p:txBody>
      </p:sp>
      <p:pic>
        <p:nvPicPr>
          <p:cNvPr id="8" name="Imag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42752" y="4359349"/>
            <a:ext cx="7453449" cy="2344100"/>
          </a:xfrm>
          <a:prstGeom prst="rect">
            <a:avLst/>
          </a:prstGeom>
        </p:spPr>
      </p:pic>
      <p:sp>
        <p:nvSpPr>
          <p:cNvPr id="2" name="Rectangle 1"/>
          <p:cNvSpPr/>
          <p:nvPr/>
        </p:nvSpPr>
        <p:spPr>
          <a:xfrm>
            <a:off x="476822" y="1324022"/>
            <a:ext cx="8078843" cy="523220"/>
          </a:xfrm>
          <a:prstGeom prst="rect">
            <a:avLst/>
          </a:prstGeom>
        </p:spPr>
        <p:txBody>
          <a:bodyPr wrap="square">
            <a:spAutoFit/>
          </a:bodyPr>
          <a:lstStyle/>
          <a:p>
            <a:pPr marL="457200" indent="-457200">
              <a:buFont typeface="Arial" panose="020B0604020202020204" pitchFamily="34" charset="0"/>
              <a:buChar char="•"/>
            </a:pPr>
            <a:r>
              <a:rPr lang="de-DE" sz="2800" dirty="0">
                <a:latin typeface="Calibri" panose="020F0502020204030204" pitchFamily="34" charset="0"/>
                <a:cs typeface="Arial"/>
              </a:rPr>
              <a:t>2 thèmes de coaching à choix parmi les 6 suivants :</a:t>
            </a:r>
          </a:p>
        </p:txBody>
      </p:sp>
    </p:spTree>
    <p:extLst>
      <p:ext uri="{BB962C8B-B14F-4D97-AF65-F5344CB8AC3E}">
        <p14:creationId xmlns:p14="http://schemas.microsoft.com/office/powerpoint/2010/main" val="36848235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ZoneTexte 12"/>
          <p:cNvSpPr txBox="1"/>
          <p:nvPr/>
        </p:nvSpPr>
        <p:spPr>
          <a:xfrm>
            <a:off x="5237018" y="6164941"/>
            <a:ext cx="3773419" cy="657659"/>
          </a:xfrm>
          <a:prstGeom prst="rect">
            <a:avLst/>
          </a:prstGeom>
          <a:solidFill>
            <a:schemeClr val="bg1"/>
          </a:solidFill>
        </p:spPr>
        <p:txBody>
          <a:bodyPr wrap="square" rtlCol="0">
            <a:spAutoFit/>
          </a:bodyPr>
          <a:lstStyle/>
          <a:p>
            <a:endParaRPr lang="fr-CH" dirty="0"/>
          </a:p>
        </p:txBody>
      </p:sp>
      <p:sp>
        <p:nvSpPr>
          <p:cNvPr id="2" name="Titel 1">
            <a:extLst>
              <a:ext uri="{FF2B5EF4-FFF2-40B4-BE49-F238E27FC236}">
                <a16:creationId xmlns:a16="http://schemas.microsoft.com/office/drawing/2014/main" id="{3EB26D11-9B6D-489F-A0C7-48E18947ABD2}"/>
              </a:ext>
            </a:extLst>
          </p:cNvPr>
          <p:cNvSpPr>
            <a:spLocks noGrp="1"/>
          </p:cNvSpPr>
          <p:nvPr>
            <p:ph type="title"/>
          </p:nvPr>
        </p:nvSpPr>
        <p:spPr/>
        <p:txBody>
          <a:bodyPr/>
          <a:lstStyle/>
          <a:p>
            <a:r>
              <a:rPr lang="de-CH" dirty="0"/>
              <a:t>Bon à savoir…</a:t>
            </a:r>
          </a:p>
        </p:txBody>
      </p:sp>
      <p:sp>
        <p:nvSpPr>
          <p:cNvPr id="3" name="Inhaltsplatzhalter 2">
            <a:extLst>
              <a:ext uri="{FF2B5EF4-FFF2-40B4-BE49-F238E27FC236}">
                <a16:creationId xmlns:a16="http://schemas.microsoft.com/office/drawing/2014/main" id="{FF49545C-79DD-4522-BC38-903BD6B42AE0}"/>
              </a:ext>
            </a:extLst>
          </p:cNvPr>
          <p:cNvSpPr>
            <a:spLocks noGrp="1"/>
          </p:cNvSpPr>
          <p:nvPr>
            <p:ph idx="1"/>
          </p:nvPr>
        </p:nvSpPr>
        <p:spPr>
          <a:xfrm>
            <a:off x="222997" y="1899340"/>
            <a:ext cx="3771441" cy="4351338"/>
          </a:xfrm>
        </p:spPr>
        <p:txBody>
          <a:bodyPr/>
          <a:lstStyle/>
          <a:p>
            <a:pPr lvl="0" algn="ctr"/>
            <a:r>
              <a:rPr lang="de-CH" dirty="0">
                <a:latin typeface="+mj-lt"/>
              </a:rPr>
              <a:t>Gratuit</a:t>
            </a:r>
          </a:p>
        </p:txBody>
      </p:sp>
      <p:grpSp>
        <p:nvGrpSpPr>
          <p:cNvPr id="19" name="Gruppierung 18"/>
          <p:cNvGrpSpPr/>
          <p:nvPr/>
        </p:nvGrpSpPr>
        <p:grpSpPr>
          <a:xfrm>
            <a:off x="1115908" y="2802595"/>
            <a:ext cx="2296124" cy="2750301"/>
            <a:chOff x="5058833" y="2286001"/>
            <a:chExt cx="2688167" cy="3175000"/>
          </a:xfrm>
        </p:grpSpPr>
        <p:pic>
          <p:nvPicPr>
            <p:cNvPr id="4" name="Bild 3" descr="geld 50note.jp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524500" y="2286001"/>
              <a:ext cx="1672167" cy="3175000"/>
            </a:xfrm>
            <a:prstGeom prst="rect">
              <a:avLst/>
            </a:prstGeom>
          </p:spPr>
        </p:pic>
        <p:cxnSp>
          <p:nvCxnSpPr>
            <p:cNvPr id="6" name="Gerade Verbindung 5"/>
            <p:cNvCxnSpPr/>
            <p:nvPr/>
          </p:nvCxnSpPr>
          <p:spPr>
            <a:xfrm>
              <a:off x="5122333" y="2434167"/>
              <a:ext cx="2624667" cy="2984500"/>
            </a:xfrm>
            <a:prstGeom prst="line">
              <a:avLst/>
            </a:prstGeom>
            <a:ln w="76200" cmpd="sng">
              <a:solidFill>
                <a:srgbClr val="800000"/>
              </a:solidFill>
            </a:ln>
          </p:spPr>
          <p:style>
            <a:lnRef idx="2">
              <a:schemeClr val="accent1"/>
            </a:lnRef>
            <a:fillRef idx="0">
              <a:schemeClr val="accent1"/>
            </a:fillRef>
            <a:effectRef idx="1">
              <a:schemeClr val="accent1"/>
            </a:effectRef>
            <a:fontRef idx="minor">
              <a:schemeClr val="tx1"/>
            </a:fontRef>
          </p:style>
        </p:cxnSp>
        <p:cxnSp>
          <p:nvCxnSpPr>
            <p:cNvPr id="9" name="Gerade Verbindung 8"/>
            <p:cNvCxnSpPr/>
            <p:nvPr/>
          </p:nvCxnSpPr>
          <p:spPr>
            <a:xfrm flipV="1">
              <a:off x="5058833" y="2540001"/>
              <a:ext cx="2603500" cy="2836332"/>
            </a:xfrm>
            <a:prstGeom prst="line">
              <a:avLst/>
            </a:prstGeom>
            <a:ln w="76200" cmpd="sng">
              <a:solidFill>
                <a:srgbClr val="800000"/>
              </a:solidFill>
            </a:ln>
          </p:spPr>
          <p:style>
            <a:lnRef idx="2">
              <a:schemeClr val="accent1"/>
            </a:lnRef>
            <a:fillRef idx="0">
              <a:schemeClr val="accent1"/>
            </a:fillRef>
            <a:effectRef idx="1">
              <a:schemeClr val="accent1"/>
            </a:effectRef>
            <a:fontRef idx="minor">
              <a:schemeClr val="tx1"/>
            </a:fontRef>
          </p:style>
        </p:cxnSp>
      </p:grpSp>
      <p:sp>
        <p:nvSpPr>
          <p:cNvPr id="11" name="Inhaltsplatzhalter 2">
            <a:extLst>
              <a:ext uri="{FF2B5EF4-FFF2-40B4-BE49-F238E27FC236}">
                <a16:creationId xmlns:a16="http://schemas.microsoft.com/office/drawing/2014/main" id="{FF49545C-79DD-4522-BC38-903BD6B42AE0}"/>
              </a:ext>
            </a:extLst>
          </p:cNvPr>
          <p:cNvSpPr txBox="1">
            <a:spLocks/>
          </p:cNvSpPr>
          <p:nvPr/>
        </p:nvSpPr>
        <p:spPr>
          <a:xfrm>
            <a:off x="4739550" y="1874616"/>
            <a:ext cx="3988536" cy="399335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CH" dirty="0">
                <a:latin typeface="+mj-lt"/>
              </a:rPr>
              <a:t>L'application peut être supprimée à tout moment</a:t>
            </a:r>
          </a:p>
          <a:p>
            <a:r>
              <a:rPr lang="de-CH" dirty="0">
                <a:latin typeface="+mj-lt"/>
              </a:rPr>
              <a:t>Anonyme</a:t>
            </a:r>
          </a:p>
        </p:txBody>
      </p:sp>
      <p:grpSp>
        <p:nvGrpSpPr>
          <p:cNvPr id="7" name="Group 6"/>
          <p:cNvGrpSpPr/>
          <p:nvPr/>
        </p:nvGrpSpPr>
        <p:grpSpPr>
          <a:xfrm>
            <a:off x="5203374" y="2497773"/>
            <a:ext cx="3060888" cy="3018452"/>
            <a:chOff x="4996433" y="2544418"/>
            <a:chExt cx="3060888" cy="3018452"/>
          </a:xfrm>
        </p:grpSpPr>
        <p:pic>
          <p:nvPicPr>
            <p:cNvPr id="21" name="Bild 20" descr="anonym.png"/>
            <p:cNvPicPr>
              <a:picLocks noChangeAspect="1"/>
            </p:cNvPicPr>
            <p:nvPr/>
          </p:nvPicPr>
          <p:blipFill rotWithShape="1">
            <a:blip r:embed="rId4" cstate="email">
              <a:clrChange>
                <a:clrFrom>
                  <a:srgbClr val="EBEDEE"/>
                </a:clrFrom>
                <a:clrTo>
                  <a:srgbClr val="EBEDEE">
                    <a:alpha val="0"/>
                  </a:srgbClr>
                </a:clrTo>
              </a:clrChange>
              <a:duotone>
                <a:prstClr val="black"/>
                <a:srgbClr val="0DAF66">
                  <a:tint val="45000"/>
                  <a:satMod val="400000"/>
                </a:srgbClr>
              </a:duotone>
              <a:extLst>
                <a:ext uri="{28A0092B-C50C-407E-A947-70E740481C1C}">
                  <a14:useLocalDpi xmlns:a14="http://schemas.microsoft.com/office/drawing/2010/main"/>
                </a:ext>
              </a:extLst>
            </a:blip>
            <a:srcRect/>
            <a:stretch/>
          </p:blipFill>
          <p:spPr>
            <a:xfrm>
              <a:off x="4996434" y="2544418"/>
              <a:ext cx="3060887" cy="2107096"/>
            </a:xfrm>
            <a:prstGeom prst="rect">
              <a:avLst/>
            </a:prstGeom>
          </p:spPr>
        </p:pic>
        <p:pic>
          <p:nvPicPr>
            <p:cNvPr id="14" name="Bild 20" descr="anonym.png"/>
            <p:cNvPicPr>
              <a:picLocks noChangeAspect="1"/>
            </p:cNvPicPr>
            <p:nvPr/>
          </p:nvPicPr>
          <p:blipFill rotWithShape="1">
            <a:blip r:embed="rId5" cstate="email">
              <a:clrChange>
                <a:clrFrom>
                  <a:srgbClr val="EBEDEE"/>
                </a:clrFrom>
                <a:clrTo>
                  <a:srgbClr val="EBEDEE">
                    <a:alpha val="0"/>
                  </a:srgbClr>
                </a:clrTo>
              </a:clrChange>
              <a:duotone>
                <a:prstClr val="black"/>
                <a:srgbClr val="0DAF66">
                  <a:tint val="45000"/>
                  <a:satMod val="400000"/>
                </a:srgbClr>
              </a:duotone>
              <a:extLst>
                <a:ext uri="{28A0092B-C50C-407E-A947-70E740481C1C}">
                  <a14:useLocalDpi xmlns:a14="http://schemas.microsoft.com/office/drawing/2010/main"/>
                </a:ext>
              </a:extLst>
            </a:blip>
            <a:srcRect/>
            <a:stretch/>
          </p:blipFill>
          <p:spPr>
            <a:xfrm>
              <a:off x="4996433" y="4520374"/>
              <a:ext cx="3060887" cy="1042496"/>
            </a:xfrm>
            <a:prstGeom prst="rect">
              <a:avLst/>
            </a:prstGeom>
          </p:spPr>
        </p:pic>
      </p:grpSp>
      <p:pic>
        <p:nvPicPr>
          <p:cNvPr id="12" name="Image 1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90526" y="6067977"/>
            <a:ext cx="2363056" cy="665063"/>
          </a:xfrm>
          <a:prstGeom prst="rect">
            <a:avLst/>
          </a:prstGeom>
        </p:spPr>
      </p:pic>
    </p:spTree>
    <p:extLst>
      <p:ext uri="{BB962C8B-B14F-4D97-AF65-F5344CB8AC3E}">
        <p14:creationId xmlns:p14="http://schemas.microsoft.com/office/powerpoint/2010/main" val="15619873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375BFAFF-6AE0-47BF-9244-820713A47C99}"/>
              </a:ext>
            </a:extLst>
          </p:cNvPr>
          <p:cNvSpPr>
            <a:spLocks noGrp="1"/>
          </p:cNvSpPr>
          <p:nvPr>
            <p:ph type="title"/>
          </p:nvPr>
        </p:nvSpPr>
        <p:spPr/>
        <p:txBody>
          <a:bodyPr/>
          <a:lstStyle/>
          <a:p>
            <a:endParaRPr lang="fr-CH"/>
          </a:p>
        </p:txBody>
      </p:sp>
      <p:sp>
        <p:nvSpPr>
          <p:cNvPr id="8" name="Espace réservé du contenu 7">
            <a:extLst>
              <a:ext uri="{FF2B5EF4-FFF2-40B4-BE49-F238E27FC236}">
                <a16:creationId xmlns:a16="http://schemas.microsoft.com/office/drawing/2014/main" id="{B13AAF3A-2731-4AE5-902C-EBF4B59C51B6}"/>
              </a:ext>
            </a:extLst>
          </p:cNvPr>
          <p:cNvSpPr>
            <a:spLocks noGrp="1"/>
          </p:cNvSpPr>
          <p:nvPr>
            <p:ph idx="1"/>
          </p:nvPr>
        </p:nvSpPr>
        <p:spPr/>
        <p:txBody>
          <a:bodyPr/>
          <a:lstStyle/>
          <a:p>
            <a:endParaRPr lang="fr-CH"/>
          </a:p>
        </p:txBody>
      </p:sp>
      <p:pic>
        <p:nvPicPr>
          <p:cNvPr id="5" name="Imag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6302"/>
          </a:xfrm>
          <a:prstGeom prst="rect">
            <a:avLst/>
          </a:prstGeom>
        </p:spPr>
      </p:pic>
    </p:spTree>
    <p:extLst>
      <p:ext uri="{BB962C8B-B14F-4D97-AF65-F5344CB8AC3E}">
        <p14:creationId xmlns:p14="http://schemas.microsoft.com/office/powerpoint/2010/main" val="41570237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de-CH" dirty="0"/>
              <a:t>Bon à savoir…</a:t>
            </a:r>
            <a:endParaRPr lang="fr-CH" dirty="0"/>
          </a:p>
        </p:txBody>
      </p:sp>
      <p:sp>
        <p:nvSpPr>
          <p:cNvPr id="5" name="ZoneTexte 4"/>
          <p:cNvSpPr txBox="1"/>
          <p:nvPr/>
        </p:nvSpPr>
        <p:spPr>
          <a:xfrm>
            <a:off x="5237018" y="6164941"/>
            <a:ext cx="3773419" cy="657659"/>
          </a:xfrm>
          <a:prstGeom prst="rect">
            <a:avLst/>
          </a:prstGeom>
          <a:solidFill>
            <a:schemeClr val="bg1"/>
          </a:solidFill>
        </p:spPr>
        <p:txBody>
          <a:bodyPr wrap="square" rtlCol="0">
            <a:spAutoFit/>
          </a:bodyPr>
          <a:lstStyle/>
          <a:p>
            <a:endParaRPr lang="fr-CH" dirty="0"/>
          </a:p>
        </p:txBody>
      </p:sp>
      <p:pic>
        <p:nvPicPr>
          <p:cNvPr id="6" name="Imag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75326" y="5790739"/>
            <a:ext cx="2363056" cy="665063"/>
          </a:xfrm>
          <a:prstGeom prst="rect">
            <a:avLst/>
          </a:prstGeom>
        </p:spPr>
      </p:pic>
      <p:sp>
        <p:nvSpPr>
          <p:cNvPr id="4" name="Rectangle 3"/>
          <p:cNvSpPr/>
          <p:nvPr/>
        </p:nvSpPr>
        <p:spPr>
          <a:xfrm>
            <a:off x="4012163" y="4363206"/>
            <a:ext cx="4572000" cy="646331"/>
          </a:xfrm>
          <a:prstGeom prst="rect">
            <a:avLst/>
          </a:prstGeom>
        </p:spPr>
        <p:txBody>
          <a:bodyPr>
            <a:spAutoFit/>
          </a:bodyPr>
          <a:lstStyle/>
          <a:p>
            <a:pPr algn="just"/>
            <a:r>
              <a:rPr lang="de-CH" dirty="0"/>
              <a:t>Poser des questions personnelles et anonymes à un expert</a:t>
            </a:r>
          </a:p>
        </p:txBody>
      </p:sp>
      <p:sp>
        <p:nvSpPr>
          <p:cNvPr id="8" name="Rectangle 7"/>
          <p:cNvSpPr/>
          <p:nvPr/>
        </p:nvSpPr>
        <p:spPr>
          <a:xfrm>
            <a:off x="4012163" y="2007638"/>
            <a:ext cx="4572000" cy="1200329"/>
          </a:xfrm>
          <a:prstGeom prst="rect">
            <a:avLst/>
          </a:prstGeom>
        </p:spPr>
        <p:txBody>
          <a:bodyPr>
            <a:spAutoFit/>
          </a:bodyPr>
          <a:lstStyle/>
          <a:p>
            <a:pPr algn="just"/>
            <a:r>
              <a:rPr lang="de-CH" dirty="0"/>
              <a:t>Possibilité de se faire accompagner si on le souhaite pour diminuer sa consommation d’alcool, de tabac ou de cannabis à n’importe quel moment de l’année</a:t>
            </a:r>
          </a:p>
        </p:txBody>
      </p:sp>
      <p:sp>
        <p:nvSpPr>
          <p:cNvPr id="9" name="Rectangle 8"/>
          <p:cNvSpPr/>
          <p:nvPr/>
        </p:nvSpPr>
        <p:spPr>
          <a:xfrm>
            <a:off x="4012163" y="5040783"/>
            <a:ext cx="4572000" cy="646331"/>
          </a:xfrm>
          <a:prstGeom prst="rect">
            <a:avLst/>
          </a:prstGeom>
        </p:spPr>
        <p:txBody>
          <a:bodyPr>
            <a:spAutoFit/>
          </a:bodyPr>
          <a:lstStyle/>
          <a:p>
            <a:pPr algn="just"/>
            <a:r>
              <a:rPr lang="de-CH" dirty="0"/>
              <a:t>Touche d’aide: 24h sur 24h, 7j/7j pour toute situation d’urgence</a:t>
            </a:r>
          </a:p>
        </p:txBody>
      </p:sp>
      <p:sp>
        <p:nvSpPr>
          <p:cNvPr id="14" name="Rectangle 13"/>
          <p:cNvSpPr/>
          <p:nvPr/>
        </p:nvSpPr>
        <p:spPr>
          <a:xfrm>
            <a:off x="4012163" y="3435009"/>
            <a:ext cx="4572000" cy="646331"/>
          </a:xfrm>
          <a:prstGeom prst="rect">
            <a:avLst/>
          </a:prstGeom>
        </p:spPr>
        <p:txBody>
          <a:bodyPr>
            <a:spAutoFit/>
          </a:bodyPr>
          <a:lstStyle/>
          <a:p>
            <a:pPr algn="just"/>
            <a:r>
              <a:rPr lang="de-CH" dirty="0"/>
              <a:t>Pleins d’idées proposées de façon anonyme par les participants de ta communauté</a:t>
            </a:r>
          </a:p>
        </p:txBody>
      </p:sp>
      <p:pic>
        <p:nvPicPr>
          <p:cNvPr id="15" name="Image 1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1059679"/>
            <a:ext cx="3050196" cy="5762921"/>
          </a:xfrm>
          <a:prstGeom prst="rect">
            <a:avLst/>
          </a:prstGeom>
        </p:spPr>
      </p:pic>
    </p:spTree>
    <p:extLst>
      <p:ext uri="{BB962C8B-B14F-4D97-AF65-F5344CB8AC3E}">
        <p14:creationId xmlns:p14="http://schemas.microsoft.com/office/powerpoint/2010/main" val="34793422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dirty="0"/>
              <a:t>Participation</a:t>
            </a:r>
          </a:p>
        </p:txBody>
      </p:sp>
      <p:sp>
        <p:nvSpPr>
          <p:cNvPr id="5" name="ZoneTexte 4"/>
          <p:cNvSpPr txBox="1"/>
          <p:nvPr/>
        </p:nvSpPr>
        <p:spPr>
          <a:xfrm>
            <a:off x="5237018" y="6164941"/>
            <a:ext cx="3773419" cy="657659"/>
          </a:xfrm>
          <a:prstGeom prst="rect">
            <a:avLst/>
          </a:prstGeom>
          <a:solidFill>
            <a:schemeClr val="bg1"/>
          </a:solidFill>
        </p:spPr>
        <p:txBody>
          <a:bodyPr wrap="square" rtlCol="0">
            <a:spAutoFit/>
          </a:bodyPr>
          <a:lstStyle/>
          <a:p>
            <a:endParaRPr lang="fr-CH" dirty="0"/>
          </a:p>
        </p:txBody>
      </p:sp>
      <p:pic>
        <p:nvPicPr>
          <p:cNvPr id="6" name="Imag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75326" y="5790739"/>
            <a:ext cx="2363056" cy="665063"/>
          </a:xfrm>
          <a:prstGeom prst="rect">
            <a:avLst/>
          </a:prstGeom>
        </p:spPr>
      </p:pic>
      <p:grpSp>
        <p:nvGrpSpPr>
          <p:cNvPr id="9" name="Gruppierung 18"/>
          <p:cNvGrpSpPr/>
          <p:nvPr/>
        </p:nvGrpSpPr>
        <p:grpSpPr>
          <a:xfrm>
            <a:off x="1526940" y="1547060"/>
            <a:ext cx="3995219" cy="1968759"/>
            <a:chOff x="1515105" y="1128953"/>
            <a:chExt cx="4850028" cy="2045166"/>
          </a:xfrm>
          <a:effectLst>
            <a:outerShdw blurRad="193675" dist="139700" dir="2700000" algn="tl" rotWithShape="0">
              <a:prstClr val="black">
                <a:alpha val="21000"/>
              </a:prstClr>
            </a:outerShdw>
          </a:effectLst>
        </p:grpSpPr>
        <p:sp>
          <p:nvSpPr>
            <p:cNvPr id="10" name="Rechtwinkliges Dreieck 13"/>
            <p:cNvSpPr/>
            <p:nvPr/>
          </p:nvSpPr>
          <p:spPr>
            <a:xfrm rot="8090873">
              <a:off x="1365342" y="2118632"/>
              <a:ext cx="1205250" cy="905723"/>
            </a:xfrm>
            <a:prstGeom prst="rtTriangle">
              <a:avLst/>
            </a:prstGeom>
            <a:solidFill>
              <a:srgbClr val="118BD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1" name="Abgerundetes Rechteck 11"/>
            <p:cNvSpPr/>
            <p:nvPr/>
          </p:nvSpPr>
          <p:spPr>
            <a:xfrm>
              <a:off x="1693188" y="1128953"/>
              <a:ext cx="4671945" cy="1724791"/>
            </a:xfrm>
            <a:prstGeom prst="roundRect">
              <a:avLst>
                <a:gd name="adj" fmla="val 50000"/>
              </a:avLst>
            </a:prstGeom>
            <a:solidFill>
              <a:srgbClr val="118BD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sp>
        <p:nvSpPr>
          <p:cNvPr id="7" name="Rectangle 6"/>
          <p:cNvSpPr/>
          <p:nvPr/>
        </p:nvSpPr>
        <p:spPr>
          <a:xfrm>
            <a:off x="2071396" y="1915571"/>
            <a:ext cx="2967135" cy="923330"/>
          </a:xfrm>
          <a:prstGeom prst="rect">
            <a:avLst/>
          </a:prstGeom>
        </p:spPr>
        <p:txBody>
          <a:bodyPr wrap="square">
            <a:spAutoFit/>
          </a:bodyPr>
          <a:lstStyle/>
          <a:p>
            <a:r>
              <a:rPr lang="de-DE" dirty="0">
                <a:solidFill>
                  <a:schemeClr val="bg1"/>
                </a:solidFill>
              </a:rPr>
              <a:t>Plus tu es actif sur l‘App, plus tu as de chances de gagner de grands prix, tels que …</a:t>
            </a:r>
            <a:endParaRPr lang="fr-CH" dirty="0">
              <a:solidFill>
                <a:schemeClr val="bg1"/>
              </a:solidFill>
            </a:endParaRPr>
          </a:p>
        </p:txBody>
      </p:sp>
      <p:pic>
        <p:nvPicPr>
          <p:cNvPr id="3" name="Imag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42858" y="2169067"/>
            <a:ext cx="2993818" cy="5034221"/>
          </a:xfrm>
          <a:prstGeom prst="rect">
            <a:avLst/>
          </a:prstGeom>
        </p:spPr>
      </p:pic>
      <p:pic>
        <p:nvPicPr>
          <p:cNvPr id="1026" name="22D60798-FC2F-4D7B-AA54-81FD442C8CC2" descr="IMG_9511.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144426" y="1062032"/>
            <a:ext cx="3002039" cy="5795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869026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endParaRPr lang="fr-CH"/>
          </a:p>
        </p:txBody>
      </p:sp>
      <p:sp>
        <p:nvSpPr>
          <p:cNvPr id="4" name="Espace réservé du numéro de diapositive 3"/>
          <p:cNvSpPr>
            <a:spLocks noGrp="1"/>
          </p:cNvSpPr>
          <p:nvPr>
            <p:ph type="sldNum" sz="quarter" idx="12"/>
          </p:nvPr>
        </p:nvSpPr>
        <p:spPr/>
        <p:txBody>
          <a:bodyPr/>
          <a:lstStyle/>
          <a:p>
            <a:fld id="{0DF51778-C6AD-4589-B8AC-AC0737912BAC}" type="slidenum">
              <a:rPr lang="fr-FR" smtClean="0"/>
              <a:t>9</a:t>
            </a:fld>
            <a:endParaRPr lang="fr-FR"/>
          </a:p>
        </p:txBody>
      </p:sp>
      <p:pic>
        <p:nvPicPr>
          <p:cNvPr id="6" name="Image 5"/>
          <p:cNvPicPr>
            <a:picLocks noChangeAspect="1"/>
          </p:cNvPicPr>
          <p:nvPr/>
        </p:nvPicPr>
        <p:blipFill>
          <a:blip r:embed="rId3"/>
          <a:stretch>
            <a:fillRect/>
          </a:stretch>
        </p:blipFill>
        <p:spPr>
          <a:xfrm>
            <a:off x="-3533" y="0"/>
            <a:ext cx="9147533" cy="6858000"/>
          </a:xfrm>
          <a:prstGeom prst="rect">
            <a:avLst/>
          </a:prstGeom>
        </p:spPr>
      </p:pic>
    </p:spTree>
    <p:extLst>
      <p:ext uri="{BB962C8B-B14F-4D97-AF65-F5344CB8AC3E}">
        <p14:creationId xmlns:p14="http://schemas.microsoft.com/office/powerpoint/2010/main" val="3255804717"/>
      </p:ext>
    </p:extLst>
  </p:cSld>
  <p:clrMapOvr>
    <a:masterClrMapping/>
  </p:clrMapOvr>
</p:sld>
</file>

<file path=ppt/theme/theme1.xml><?xml version="1.0" encoding="utf-8"?>
<a:theme xmlns:a="http://schemas.openxmlformats.org/drawingml/2006/main" name="2_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54195F2E9A99284DA9BD95A6E650F502" ma:contentTypeVersion="10" ma:contentTypeDescription="Ein neues Dokument erstellen." ma:contentTypeScope="" ma:versionID="f1be2b0e37609a8d5535c35b534c394d">
  <xsd:schema xmlns:xsd="http://www.w3.org/2001/XMLSchema" xmlns:xs="http://www.w3.org/2001/XMLSchema" xmlns:p="http://schemas.microsoft.com/office/2006/metadata/properties" xmlns:ns2="bbc3b9ac-5a1f-48b9-8ce3-a68aba03e032" xmlns:ns3="8be7ea18-ef65-4905-b435-289a9d781f94" targetNamespace="http://schemas.microsoft.com/office/2006/metadata/properties" ma:root="true" ma:fieldsID="be0ecbc70580be2d35801487f4ecf466" ns2:_="" ns3:_="">
    <xsd:import namespace="bbc3b9ac-5a1f-48b9-8ce3-a68aba03e032"/>
    <xsd:import namespace="8be7ea18-ef65-4905-b435-289a9d781f9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EventHashCode" minOccurs="0"/>
                <xsd:element ref="ns2:MediaServiceGenerationTime" minOccurs="0"/>
                <xsd:element ref="ns3:SharedWithUsers" minOccurs="0"/>
                <xsd:element ref="ns3:SharedWithDetail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bc3b9ac-5a1f-48b9-8ce3-a68aba03e03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be7ea18-ef65-4905-b435-289a9d781f94" elementFormDefault="qualified">
    <xsd:import namespace="http://schemas.microsoft.com/office/2006/documentManagement/types"/>
    <xsd:import namespace="http://schemas.microsoft.com/office/infopath/2007/PartnerControls"/>
    <xsd:element name="SharedWithUsers" ma:index="15"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Freigegeben für -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3544681-5AA1-413D-98E8-1F167046FBE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bc3b9ac-5a1f-48b9-8ce3-a68aba03e032"/>
    <ds:schemaRef ds:uri="8be7ea18-ef65-4905-b435-289a9d781f9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4D3AD70-5D93-4BF0-A22D-2995F9708DBD}">
  <ds:schemaRefs>
    <ds:schemaRef ds:uri="http://schemas.microsoft.com/sharepoint/v3/contenttype/forms"/>
  </ds:schemaRefs>
</ds:datastoreItem>
</file>

<file path=customXml/itemProps3.xml><?xml version="1.0" encoding="utf-8"?>
<ds:datastoreItem xmlns:ds="http://schemas.openxmlformats.org/officeDocument/2006/customXml" ds:itemID="{3D48E900-DEC4-4DC7-B6F5-FE647DB7459A}">
  <ds:schemaRefs>
    <ds:schemaRef ds:uri="http://www.w3.org/XML/1998/namespace"/>
    <ds:schemaRef ds:uri="http://schemas.openxmlformats.org/package/2006/metadata/core-properties"/>
    <ds:schemaRef ds:uri="http://purl.org/dc/terms/"/>
    <ds:schemaRef ds:uri="http://purl.org/dc/elements/1.1/"/>
    <ds:schemaRef ds:uri="http://schemas.microsoft.com/office/infopath/2007/PartnerControls"/>
    <ds:schemaRef ds:uri="http://purl.org/dc/dcmitype/"/>
    <ds:schemaRef ds:uri="http://schemas.microsoft.com/office/2006/documentManagement/types"/>
    <ds:schemaRef ds:uri="8be7ea18-ef65-4905-b435-289a9d781f94"/>
    <ds:schemaRef ds:uri="bbc3b9ac-5a1f-48b9-8ce3-a68aba03e032"/>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0</TotalTime>
  <Words>1764</Words>
  <Application>Microsoft Office PowerPoint</Application>
  <PresentationFormat>Affichage à l'écran (4:3)</PresentationFormat>
  <Paragraphs>167</Paragraphs>
  <Slides>19</Slides>
  <Notes>16</Notes>
  <HiddenSlides>1</HiddenSlides>
  <MMClips>1</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19</vt:i4>
      </vt:variant>
    </vt:vector>
  </HeadingPairs>
  <TitlesOfParts>
    <vt:vector size="25" baseType="lpstr">
      <vt:lpstr>Akkurat</vt:lpstr>
      <vt:lpstr>Arial</vt:lpstr>
      <vt:lpstr>Calibri</vt:lpstr>
      <vt:lpstr>Calibri Light</vt:lpstr>
      <vt:lpstr>Wingdings 2</vt:lpstr>
      <vt:lpstr>2_Office</vt:lpstr>
      <vt:lpstr>Présentation PowerPoint</vt:lpstr>
      <vt:lpstr>Présentation PowerPoint</vt:lpstr>
      <vt:lpstr>Présentation PowerPoint</vt:lpstr>
      <vt:lpstr>Ready4life, qu'est-ce que c'est ?</vt:lpstr>
      <vt:lpstr>Bon à savoir…</vt:lpstr>
      <vt:lpstr>Présentation PowerPoint</vt:lpstr>
      <vt:lpstr>Bon à savoir…</vt:lpstr>
      <vt:lpstr>Participation</vt:lpstr>
      <vt:lpstr>Présentation PowerPoint</vt:lpstr>
      <vt:lpstr>Présentation PowerPoint</vt:lpstr>
      <vt:lpstr>Présentation PowerPoint</vt:lpstr>
      <vt:lpstr>Présentation PowerPoint</vt:lpstr>
      <vt:lpstr>Télécharger l'application</vt:lpstr>
      <vt:lpstr>Début du coaching</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Stephanie Unternährer</dc:creator>
  <cp:lastModifiedBy>Arnaud Delhez</cp:lastModifiedBy>
  <cp:revision>174</cp:revision>
  <dcterms:created xsi:type="dcterms:W3CDTF">2018-09-13T07:33:37Z</dcterms:created>
  <dcterms:modified xsi:type="dcterms:W3CDTF">2023-08-29T14:13:56Z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0x01010054195F2E9A99284DA9BD95A6E650F502</vt:lpwstr>
  </property>
</Properties>
</file>